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0" r:id="rId1"/>
  </p:sldMasterIdLst>
  <p:notesMasterIdLst>
    <p:notesMasterId r:id="rId44"/>
  </p:notesMasterIdLst>
  <p:sldIdLst>
    <p:sldId id="256" r:id="rId2"/>
    <p:sldId id="310" r:id="rId3"/>
    <p:sldId id="333" r:id="rId4"/>
    <p:sldId id="328" r:id="rId5"/>
    <p:sldId id="334" r:id="rId6"/>
    <p:sldId id="335" r:id="rId7"/>
    <p:sldId id="336" r:id="rId8"/>
    <p:sldId id="338" r:id="rId9"/>
    <p:sldId id="339" r:id="rId10"/>
    <p:sldId id="337" r:id="rId11"/>
    <p:sldId id="340" r:id="rId12"/>
    <p:sldId id="341" r:id="rId13"/>
    <p:sldId id="342" r:id="rId14"/>
    <p:sldId id="343" r:id="rId15"/>
    <p:sldId id="344" r:id="rId16"/>
    <p:sldId id="345" r:id="rId17"/>
    <p:sldId id="360" r:id="rId18"/>
    <p:sldId id="346" r:id="rId19"/>
    <p:sldId id="350" r:id="rId20"/>
    <p:sldId id="361" r:id="rId21"/>
    <p:sldId id="363" r:id="rId22"/>
    <p:sldId id="348" r:id="rId23"/>
    <p:sldId id="364" r:id="rId24"/>
    <p:sldId id="366" r:id="rId25"/>
    <p:sldId id="365" r:id="rId26"/>
    <p:sldId id="349" r:id="rId27"/>
    <p:sldId id="351" r:id="rId28"/>
    <p:sldId id="352" r:id="rId29"/>
    <p:sldId id="353" r:id="rId30"/>
    <p:sldId id="330" r:id="rId31"/>
    <p:sldId id="354" r:id="rId32"/>
    <p:sldId id="355" r:id="rId33"/>
    <p:sldId id="356" r:id="rId34"/>
    <p:sldId id="357" r:id="rId35"/>
    <p:sldId id="358" r:id="rId36"/>
    <p:sldId id="359" r:id="rId37"/>
    <p:sldId id="367" r:id="rId38"/>
    <p:sldId id="368" r:id="rId39"/>
    <p:sldId id="370" r:id="rId40"/>
    <p:sldId id="369" r:id="rId41"/>
    <p:sldId id="371" r:id="rId42"/>
    <p:sldId id="260"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DF3E72-9FCB-4E10-B971-104DE401D13E}">
          <p14:sldIdLst>
            <p14:sldId id="256"/>
            <p14:sldId id="310"/>
            <p14:sldId id="333"/>
            <p14:sldId id="328"/>
            <p14:sldId id="334"/>
            <p14:sldId id="335"/>
            <p14:sldId id="336"/>
            <p14:sldId id="338"/>
            <p14:sldId id="339"/>
            <p14:sldId id="337"/>
            <p14:sldId id="340"/>
            <p14:sldId id="341"/>
            <p14:sldId id="342"/>
            <p14:sldId id="343"/>
            <p14:sldId id="344"/>
            <p14:sldId id="345"/>
            <p14:sldId id="360"/>
            <p14:sldId id="346"/>
            <p14:sldId id="350"/>
            <p14:sldId id="361"/>
            <p14:sldId id="363"/>
            <p14:sldId id="348"/>
            <p14:sldId id="364"/>
            <p14:sldId id="366"/>
            <p14:sldId id="365"/>
            <p14:sldId id="349"/>
            <p14:sldId id="351"/>
            <p14:sldId id="352"/>
            <p14:sldId id="353"/>
            <p14:sldId id="330"/>
            <p14:sldId id="354"/>
            <p14:sldId id="355"/>
            <p14:sldId id="356"/>
            <p14:sldId id="357"/>
            <p14:sldId id="358"/>
            <p14:sldId id="359"/>
            <p14:sldId id="367"/>
            <p14:sldId id="368"/>
            <p14:sldId id="370"/>
            <p14:sldId id="369"/>
            <p14:sldId id="371"/>
          </p14:sldIdLst>
        </p14:section>
        <p14:section name="Untitled Section" id="{C64DC0C0-71A2-41E1-A8EF-B6BB0D4F0970}">
          <p14:sldIdLst>
            <p14:sldId id="2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ten aljarah" initials="fa" lastIdx="1" clrIdx="0">
    <p:extLst>
      <p:ext uri="{19B8F6BF-5375-455C-9EA6-DF929625EA0E}">
        <p15:presenceInfo xmlns:p15="http://schemas.microsoft.com/office/powerpoint/2012/main" userId="f1196e1c8f8a195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9" autoAdjust="0"/>
    <p:restoredTop sz="94660"/>
  </p:normalViewPr>
  <p:slideViewPr>
    <p:cSldViewPr snapToGrid="0">
      <p:cViewPr varScale="1">
        <p:scale>
          <a:sx n="145" d="100"/>
          <a:sy n="145" d="100"/>
        </p:scale>
        <p:origin x="200"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29E48B-6AA5-49F7-ADEB-1A07B3CB0C2C}" type="doc">
      <dgm:prSet loTypeId="urn:microsoft.com/office/officeart/2008/layout/LinedList" loCatId="list" qsTypeId="urn:microsoft.com/office/officeart/2005/8/quickstyle/simple5" qsCatId="simple" csTypeId="urn:microsoft.com/office/officeart/2005/8/colors/accent2_2" csCatId="accent2" phldr="1"/>
      <dgm:spPr/>
      <dgm:t>
        <a:bodyPr/>
        <a:lstStyle/>
        <a:p>
          <a:endParaRPr lang="en-US"/>
        </a:p>
      </dgm:t>
    </dgm:pt>
    <dgm:pt modelId="{E79BB41E-3CB8-406B-BF38-801AC72C353E}">
      <dgm:prSet/>
      <dgm:spPr/>
      <dgm:t>
        <a:bodyPr/>
        <a:lstStyle/>
        <a:p>
          <a:r>
            <a:rPr lang="en-US" dirty="0"/>
            <a:t>To collect the data UPSA the researchers conducted an online survey using a questionnaire to collect data.</a:t>
          </a:r>
        </a:p>
      </dgm:t>
    </dgm:pt>
    <dgm:pt modelId="{828A794F-49F3-4FA3-9376-47F32C9EFCC6}" type="parTrans" cxnId="{D7B43779-86E4-4AE5-BAF1-8B181B319B2A}">
      <dgm:prSet/>
      <dgm:spPr/>
      <dgm:t>
        <a:bodyPr/>
        <a:lstStyle/>
        <a:p>
          <a:endParaRPr lang="en-US"/>
        </a:p>
      </dgm:t>
    </dgm:pt>
    <dgm:pt modelId="{F36BFE7F-24D2-42D2-B2A8-AD664AF0C5F5}" type="sibTrans" cxnId="{D7B43779-86E4-4AE5-BAF1-8B181B319B2A}">
      <dgm:prSet/>
      <dgm:spPr/>
      <dgm:t>
        <a:bodyPr/>
        <a:lstStyle/>
        <a:p>
          <a:endParaRPr lang="en-US"/>
        </a:p>
      </dgm:t>
    </dgm:pt>
    <dgm:pt modelId="{C072C54C-3531-4926-86D2-CB0A691DBF2A}">
      <dgm:prSet/>
      <dgm:spPr/>
      <dgm:t>
        <a:bodyPr/>
        <a:lstStyle/>
        <a:p>
          <a:r>
            <a:rPr lang="en-US" dirty="0"/>
            <a:t>The questionnaire comprised 8 items covering: the number of friends on social media, number of social media groups, number of social media platforms, amount of time spent on social media daily, number of notiﬁcation checked Daily, and population demographics (gender, age, and level of study).</a:t>
          </a:r>
        </a:p>
      </dgm:t>
    </dgm:pt>
    <dgm:pt modelId="{6885E698-FB6E-47AA-B50A-9CF2419F29E5}" type="parTrans" cxnId="{67EA589A-A0D6-4090-99B1-18694F7ECD98}">
      <dgm:prSet/>
      <dgm:spPr/>
      <dgm:t>
        <a:bodyPr/>
        <a:lstStyle/>
        <a:p>
          <a:endParaRPr lang="en-US"/>
        </a:p>
      </dgm:t>
    </dgm:pt>
    <dgm:pt modelId="{9CEBFF72-BDA1-489D-BB8E-68EEC3F8A96C}" type="sibTrans" cxnId="{67EA589A-A0D6-4090-99B1-18694F7ECD98}">
      <dgm:prSet/>
      <dgm:spPr/>
      <dgm:t>
        <a:bodyPr/>
        <a:lstStyle/>
        <a:p>
          <a:endParaRPr lang="en-US"/>
        </a:p>
      </dgm:t>
    </dgm:pt>
    <dgm:pt modelId="{124D204F-FEFA-43B6-A968-64BE02F542C4}">
      <dgm:prSet/>
      <dgm:spPr/>
      <dgm:t>
        <a:bodyPr/>
        <a:lstStyle/>
        <a:p>
          <a:r>
            <a:rPr lang="en-US" dirty="0"/>
            <a:t>The questionnaires were administered using an online survey tool on “</a:t>
          </a:r>
          <a:r>
            <a:rPr lang="en-US" b="1" dirty="0"/>
            <a:t>UPSA virtual</a:t>
          </a:r>
          <a:r>
            <a:rPr lang="en-US" dirty="0"/>
            <a:t>” which is the oﬃcial learning management system (LMS) of the case study institution. UPSA Virtual had a total of 33,126 registered students at the time of the survey   (25th March 2020) and that was used as the study population. A random sample method has been used and a minimum of 380 participants are required to deliver credible results at a 95% confidence level and with a 5% margin of error. Out of 800 requests, 62</a:t>
          </a:r>
          <a:r>
            <a:rPr lang="tr-TR" dirty="0"/>
            <a:t>3</a:t>
          </a:r>
          <a:r>
            <a:rPr lang="en-US" dirty="0"/>
            <a:t> filled the form.</a:t>
          </a:r>
        </a:p>
      </dgm:t>
    </dgm:pt>
    <dgm:pt modelId="{361D48EB-37C0-482C-8AA9-1F200393F9DB}" type="parTrans" cxnId="{38DD3BE0-36F3-4897-B424-F5FBA703C442}">
      <dgm:prSet/>
      <dgm:spPr/>
      <dgm:t>
        <a:bodyPr/>
        <a:lstStyle/>
        <a:p>
          <a:endParaRPr lang="en-US"/>
        </a:p>
      </dgm:t>
    </dgm:pt>
    <dgm:pt modelId="{B6EB233C-9B27-4C9D-871C-DF6DC8F1C091}" type="sibTrans" cxnId="{38DD3BE0-36F3-4897-B424-F5FBA703C442}">
      <dgm:prSet/>
      <dgm:spPr/>
      <dgm:t>
        <a:bodyPr/>
        <a:lstStyle/>
        <a:p>
          <a:endParaRPr lang="en-US"/>
        </a:p>
      </dgm:t>
    </dgm:pt>
    <dgm:pt modelId="{42862900-582B-4875-B449-F06EE76FE407}">
      <dgm:prSet/>
      <dgm:spPr/>
      <dgm:t>
        <a:bodyPr/>
        <a:lstStyle/>
        <a:p>
          <a:r>
            <a:rPr lang="en-US"/>
            <a:t>The available data for our report is 623 students, so applying a </a:t>
          </a:r>
          <a:r>
            <a:rPr lang="en-US" b="1"/>
            <a:t>sample selection is no more needed</a:t>
          </a:r>
          <a:r>
            <a:rPr lang="en-US"/>
            <a:t>.</a:t>
          </a:r>
        </a:p>
      </dgm:t>
    </dgm:pt>
    <dgm:pt modelId="{CF34449F-E85A-49BA-BD45-E2E04FA7ADAB}" type="parTrans" cxnId="{D31FB2AE-F2FA-4D04-8212-90A0FE38CE42}">
      <dgm:prSet/>
      <dgm:spPr/>
      <dgm:t>
        <a:bodyPr/>
        <a:lstStyle/>
        <a:p>
          <a:endParaRPr lang="en-US"/>
        </a:p>
      </dgm:t>
    </dgm:pt>
    <dgm:pt modelId="{2979D10D-3F24-420C-8173-D175D15AC8FE}" type="sibTrans" cxnId="{D31FB2AE-F2FA-4D04-8212-90A0FE38CE42}">
      <dgm:prSet/>
      <dgm:spPr/>
      <dgm:t>
        <a:bodyPr/>
        <a:lstStyle/>
        <a:p>
          <a:endParaRPr lang="en-US"/>
        </a:p>
      </dgm:t>
    </dgm:pt>
    <dgm:pt modelId="{DA6C2848-0F65-475D-A0BE-9BDB008DA0F8}">
      <dgm:prSet/>
      <dgm:spPr/>
      <dgm:t>
        <a:bodyPr/>
        <a:lstStyle/>
        <a:p>
          <a:r>
            <a:rPr lang="en-US" dirty="0"/>
            <a:t>LİNK: https://doi.org/10.6084/m9.ﬁgshare.14905</a:t>
          </a:r>
        </a:p>
      </dgm:t>
    </dgm:pt>
    <dgm:pt modelId="{CDF4C04C-94DB-4DC4-AE51-8F53B46BBB22}" type="parTrans" cxnId="{53D5BCCF-EB8F-4A79-A1CE-67CABE45E045}">
      <dgm:prSet/>
      <dgm:spPr/>
      <dgm:t>
        <a:bodyPr/>
        <a:lstStyle/>
        <a:p>
          <a:endParaRPr lang="en-US"/>
        </a:p>
      </dgm:t>
    </dgm:pt>
    <dgm:pt modelId="{3367C866-6624-4E2F-98F5-C5F25F656661}" type="sibTrans" cxnId="{53D5BCCF-EB8F-4A79-A1CE-67CABE45E045}">
      <dgm:prSet/>
      <dgm:spPr/>
      <dgm:t>
        <a:bodyPr/>
        <a:lstStyle/>
        <a:p>
          <a:endParaRPr lang="en-US"/>
        </a:p>
      </dgm:t>
    </dgm:pt>
    <dgm:pt modelId="{A67D3F8B-EC02-4709-9CF6-A76E4DFBEC35}" type="pres">
      <dgm:prSet presAssocID="{D829E48B-6AA5-49F7-ADEB-1A07B3CB0C2C}" presName="vert0" presStyleCnt="0">
        <dgm:presLayoutVars>
          <dgm:dir/>
          <dgm:animOne val="branch"/>
          <dgm:animLvl val="lvl"/>
        </dgm:presLayoutVars>
      </dgm:prSet>
      <dgm:spPr/>
    </dgm:pt>
    <dgm:pt modelId="{FCA2245D-554E-4097-9208-7FDD9BA60323}" type="pres">
      <dgm:prSet presAssocID="{E79BB41E-3CB8-406B-BF38-801AC72C353E}" presName="thickLine" presStyleLbl="alignNode1" presStyleIdx="0" presStyleCnt="5"/>
      <dgm:spPr/>
    </dgm:pt>
    <dgm:pt modelId="{91D22961-F7A8-4202-A47B-AE684204646C}" type="pres">
      <dgm:prSet presAssocID="{E79BB41E-3CB8-406B-BF38-801AC72C353E}" presName="horz1" presStyleCnt="0"/>
      <dgm:spPr/>
    </dgm:pt>
    <dgm:pt modelId="{B20F0099-1636-4506-AD0C-8868CCE03C94}" type="pres">
      <dgm:prSet presAssocID="{E79BB41E-3CB8-406B-BF38-801AC72C353E}" presName="tx1" presStyleLbl="revTx" presStyleIdx="0" presStyleCnt="5"/>
      <dgm:spPr/>
    </dgm:pt>
    <dgm:pt modelId="{D98AF83E-EA35-4D33-B8A5-3DFEB40ADFA1}" type="pres">
      <dgm:prSet presAssocID="{E79BB41E-3CB8-406B-BF38-801AC72C353E}" presName="vert1" presStyleCnt="0"/>
      <dgm:spPr/>
    </dgm:pt>
    <dgm:pt modelId="{252856A7-BC2B-45D9-9CC4-09ABEF71D483}" type="pres">
      <dgm:prSet presAssocID="{C072C54C-3531-4926-86D2-CB0A691DBF2A}" presName="thickLine" presStyleLbl="alignNode1" presStyleIdx="1" presStyleCnt="5"/>
      <dgm:spPr/>
    </dgm:pt>
    <dgm:pt modelId="{B8653D0A-3EA0-4FA7-854F-45683BAA5B7C}" type="pres">
      <dgm:prSet presAssocID="{C072C54C-3531-4926-86D2-CB0A691DBF2A}" presName="horz1" presStyleCnt="0"/>
      <dgm:spPr/>
    </dgm:pt>
    <dgm:pt modelId="{DD254623-7404-499F-B0AF-BDC34CA3644C}" type="pres">
      <dgm:prSet presAssocID="{C072C54C-3531-4926-86D2-CB0A691DBF2A}" presName="tx1" presStyleLbl="revTx" presStyleIdx="1" presStyleCnt="5"/>
      <dgm:spPr/>
    </dgm:pt>
    <dgm:pt modelId="{3689D5BA-B0C6-4EB6-AAD3-666BACBB4CD3}" type="pres">
      <dgm:prSet presAssocID="{C072C54C-3531-4926-86D2-CB0A691DBF2A}" presName="vert1" presStyleCnt="0"/>
      <dgm:spPr/>
    </dgm:pt>
    <dgm:pt modelId="{5AC407EB-5976-440C-B120-D73B44DA13EF}" type="pres">
      <dgm:prSet presAssocID="{124D204F-FEFA-43B6-A968-64BE02F542C4}" presName="thickLine" presStyleLbl="alignNode1" presStyleIdx="2" presStyleCnt="5"/>
      <dgm:spPr/>
    </dgm:pt>
    <dgm:pt modelId="{3F9D7D19-055C-4260-881A-BA939E1FAC13}" type="pres">
      <dgm:prSet presAssocID="{124D204F-FEFA-43B6-A968-64BE02F542C4}" presName="horz1" presStyleCnt="0"/>
      <dgm:spPr/>
    </dgm:pt>
    <dgm:pt modelId="{889F14B1-2AB8-411D-83D5-9ACCBF9A7168}" type="pres">
      <dgm:prSet presAssocID="{124D204F-FEFA-43B6-A968-64BE02F542C4}" presName="tx1" presStyleLbl="revTx" presStyleIdx="2" presStyleCnt="5"/>
      <dgm:spPr/>
    </dgm:pt>
    <dgm:pt modelId="{AF3CCB78-DC30-4B51-9E5A-C2D7AA2F2E50}" type="pres">
      <dgm:prSet presAssocID="{124D204F-FEFA-43B6-A968-64BE02F542C4}" presName="vert1" presStyleCnt="0"/>
      <dgm:spPr/>
    </dgm:pt>
    <dgm:pt modelId="{47C292D7-6C52-437A-A3D5-459C6CB36169}" type="pres">
      <dgm:prSet presAssocID="{42862900-582B-4875-B449-F06EE76FE407}" presName="thickLine" presStyleLbl="alignNode1" presStyleIdx="3" presStyleCnt="5"/>
      <dgm:spPr/>
    </dgm:pt>
    <dgm:pt modelId="{35759CAF-C3E7-42CD-9AD6-5EDFAD63409F}" type="pres">
      <dgm:prSet presAssocID="{42862900-582B-4875-B449-F06EE76FE407}" presName="horz1" presStyleCnt="0"/>
      <dgm:spPr/>
    </dgm:pt>
    <dgm:pt modelId="{F717CFE4-6446-4DCF-9B29-FB03371D6840}" type="pres">
      <dgm:prSet presAssocID="{42862900-582B-4875-B449-F06EE76FE407}" presName="tx1" presStyleLbl="revTx" presStyleIdx="3" presStyleCnt="5"/>
      <dgm:spPr/>
    </dgm:pt>
    <dgm:pt modelId="{34A050DE-7806-4298-89B8-DDDDAFE8D09A}" type="pres">
      <dgm:prSet presAssocID="{42862900-582B-4875-B449-F06EE76FE407}" presName="vert1" presStyleCnt="0"/>
      <dgm:spPr/>
    </dgm:pt>
    <dgm:pt modelId="{B9D9A05B-DDE5-4A7A-8E90-E5B866A2384D}" type="pres">
      <dgm:prSet presAssocID="{DA6C2848-0F65-475D-A0BE-9BDB008DA0F8}" presName="thickLine" presStyleLbl="alignNode1" presStyleIdx="4" presStyleCnt="5"/>
      <dgm:spPr/>
    </dgm:pt>
    <dgm:pt modelId="{ABB63F78-BDF6-41B3-8FC4-38076EDFA302}" type="pres">
      <dgm:prSet presAssocID="{DA6C2848-0F65-475D-A0BE-9BDB008DA0F8}" presName="horz1" presStyleCnt="0"/>
      <dgm:spPr/>
    </dgm:pt>
    <dgm:pt modelId="{69530659-C546-4C5B-9D30-C59629096FBF}" type="pres">
      <dgm:prSet presAssocID="{DA6C2848-0F65-475D-A0BE-9BDB008DA0F8}" presName="tx1" presStyleLbl="revTx" presStyleIdx="4" presStyleCnt="5"/>
      <dgm:spPr/>
    </dgm:pt>
    <dgm:pt modelId="{4140C9F7-AF5E-4A83-8B9D-E9D769376D7F}" type="pres">
      <dgm:prSet presAssocID="{DA6C2848-0F65-475D-A0BE-9BDB008DA0F8}" presName="vert1" presStyleCnt="0"/>
      <dgm:spPr/>
    </dgm:pt>
  </dgm:ptLst>
  <dgm:cxnLst>
    <dgm:cxn modelId="{45189F61-CB94-4ED3-B0B9-C507A7B90AF1}" type="presOf" srcId="{42862900-582B-4875-B449-F06EE76FE407}" destId="{F717CFE4-6446-4DCF-9B29-FB03371D6840}" srcOrd="0" destOrd="0" presId="urn:microsoft.com/office/officeart/2008/layout/LinedList"/>
    <dgm:cxn modelId="{4D96CB6C-75D2-4FC8-91E6-50652306E963}" type="presOf" srcId="{C072C54C-3531-4926-86D2-CB0A691DBF2A}" destId="{DD254623-7404-499F-B0AF-BDC34CA3644C}" srcOrd="0" destOrd="0" presId="urn:microsoft.com/office/officeart/2008/layout/LinedList"/>
    <dgm:cxn modelId="{D7B43779-86E4-4AE5-BAF1-8B181B319B2A}" srcId="{D829E48B-6AA5-49F7-ADEB-1A07B3CB0C2C}" destId="{E79BB41E-3CB8-406B-BF38-801AC72C353E}" srcOrd="0" destOrd="0" parTransId="{828A794F-49F3-4FA3-9376-47F32C9EFCC6}" sibTransId="{F36BFE7F-24D2-42D2-B2A8-AD664AF0C5F5}"/>
    <dgm:cxn modelId="{01829687-8036-4722-9450-447EF648AE42}" type="presOf" srcId="{E79BB41E-3CB8-406B-BF38-801AC72C353E}" destId="{B20F0099-1636-4506-AD0C-8868CCE03C94}" srcOrd="0" destOrd="0" presId="urn:microsoft.com/office/officeart/2008/layout/LinedList"/>
    <dgm:cxn modelId="{67EA589A-A0D6-4090-99B1-18694F7ECD98}" srcId="{D829E48B-6AA5-49F7-ADEB-1A07B3CB0C2C}" destId="{C072C54C-3531-4926-86D2-CB0A691DBF2A}" srcOrd="1" destOrd="0" parTransId="{6885E698-FB6E-47AA-B50A-9CF2419F29E5}" sibTransId="{9CEBFF72-BDA1-489D-BB8E-68EEC3F8A96C}"/>
    <dgm:cxn modelId="{D31FB2AE-F2FA-4D04-8212-90A0FE38CE42}" srcId="{D829E48B-6AA5-49F7-ADEB-1A07B3CB0C2C}" destId="{42862900-582B-4875-B449-F06EE76FE407}" srcOrd="3" destOrd="0" parTransId="{CF34449F-E85A-49BA-BD45-E2E04FA7ADAB}" sibTransId="{2979D10D-3F24-420C-8173-D175D15AC8FE}"/>
    <dgm:cxn modelId="{F74ABDAF-BC36-4177-A16B-D7E7046F4602}" type="presOf" srcId="{D829E48B-6AA5-49F7-ADEB-1A07B3CB0C2C}" destId="{A67D3F8B-EC02-4709-9CF6-A76E4DFBEC35}" srcOrd="0" destOrd="0" presId="urn:microsoft.com/office/officeart/2008/layout/LinedList"/>
    <dgm:cxn modelId="{24740BBE-2C91-46CB-A03A-428096E57868}" type="presOf" srcId="{124D204F-FEFA-43B6-A968-64BE02F542C4}" destId="{889F14B1-2AB8-411D-83D5-9ACCBF9A7168}" srcOrd="0" destOrd="0" presId="urn:microsoft.com/office/officeart/2008/layout/LinedList"/>
    <dgm:cxn modelId="{53D5BCCF-EB8F-4A79-A1CE-67CABE45E045}" srcId="{D829E48B-6AA5-49F7-ADEB-1A07B3CB0C2C}" destId="{DA6C2848-0F65-475D-A0BE-9BDB008DA0F8}" srcOrd="4" destOrd="0" parTransId="{CDF4C04C-94DB-4DC4-AE51-8F53B46BBB22}" sibTransId="{3367C866-6624-4E2F-98F5-C5F25F656661}"/>
    <dgm:cxn modelId="{38DD3BE0-36F3-4897-B424-F5FBA703C442}" srcId="{D829E48B-6AA5-49F7-ADEB-1A07B3CB0C2C}" destId="{124D204F-FEFA-43B6-A968-64BE02F542C4}" srcOrd="2" destOrd="0" parTransId="{361D48EB-37C0-482C-8AA9-1F200393F9DB}" sibTransId="{B6EB233C-9B27-4C9D-871C-DF6DC8F1C091}"/>
    <dgm:cxn modelId="{3B98C7FE-3231-404E-88AB-0891A1D40DBC}" type="presOf" srcId="{DA6C2848-0F65-475D-A0BE-9BDB008DA0F8}" destId="{69530659-C546-4C5B-9D30-C59629096FBF}" srcOrd="0" destOrd="0" presId="urn:microsoft.com/office/officeart/2008/layout/LinedList"/>
    <dgm:cxn modelId="{0CDD9504-5159-45DB-9244-34C2D96E81C1}" type="presParOf" srcId="{A67D3F8B-EC02-4709-9CF6-A76E4DFBEC35}" destId="{FCA2245D-554E-4097-9208-7FDD9BA60323}" srcOrd="0" destOrd="0" presId="urn:microsoft.com/office/officeart/2008/layout/LinedList"/>
    <dgm:cxn modelId="{8E2809F5-8CC9-4EE6-B964-5A706763C648}" type="presParOf" srcId="{A67D3F8B-EC02-4709-9CF6-A76E4DFBEC35}" destId="{91D22961-F7A8-4202-A47B-AE684204646C}" srcOrd="1" destOrd="0" presId="urn:microsoft.com/office/officeart/2008/layout/LinedList"/>
    <dgm:cxn modelId="{1DFF5D42-7C1B-48C6-BA1E-06ADB092906D}" type="presParOf" srcId="{91D22961-F7A8-4202-A47B-AE684204646C}" destId="{B20F0099-1636-4506-AD0C-8868CCE03C94}" srcOrd="0" destOrd="0" presId="urn:microsoft.com/office/officeart/2008/layout/LinedList"/>
    <dgm:cxn modelId="{2C862D93-8099-4F06-8045-6909CDD844DB}" type="presParOf" srcId="{91D22961-F7A8-4202-A47B-AE684204646C}" destId="{D98AF83E-EA35-4D33-B8A5-3DFEB40ADFA1}" srcOrd="1" destOrd="0" presId="urn:microsoft.com/office/officeart/2008/layout/LinedList"/>
    <dgm:cxn modelId="{BB6788E0-35F0-4EDA-919E-FE46D1EF528C}" type="presParOf" srcId="{A67D3F8B-EC02-4709-9CF6-A76E4DFBEC35}" destId="{252856A7-BC2B-45D9-9CC4-09ABEF71D483}" srcOrd="2" destOrd="0" presId="urn:microsoft.com/office/officeart/2008/layout/LinedList"/>
    <dgm:cxn modelId="{77891203-FCCD-4556-A1FD-DB070DDF1277}" type="presParOf" srcId="{A67D3F8B-EC02-4709-9CF6-A76E4DFBEC35}" destId="{B8653D0A-3EA0-4FA7-854F-45683BAA5B7C}" srcOrd="3" destOrd="0" presId="urn:microsoft.com/office/officeart/2008/layout/LinedList"/>
    <dgm:cxn modelId="{469066F7-7345-449E-915D-6024A90F57D2}" type="presParOf" srcId="{B8653D0A-3EA0-4FA7-854F-45683BAA5B7C}" destId="{DD254623-7404-499F-B0AF-BDC34CA3644C}" srcOrd="0" destOrd="0" presId="urn:microsoft.com/office/officeart/2008/layout/LinedList"/>
    <dgm:cxn modelId="{D7370B99-9BFB-4CD1-ADE0-E4F0D70E2E87}" type="presParOf" srcId="{B8653D0A-3EA0-4FA7-854F-45683BAA5B7C}" destId="{3689D5BA-B0C6-4EB6-AAD3-666BACBB4CD3}" srcOrd="1" destOrd="0" presId="urn:microsoft.com/office/officeart/2008/layout/LinedList"/>
    <dgm:cxn modelId="{6FCF0E15-4035-4108-B324-CB68D1467C3D}" type="presParOf" srcId="{A67D3F8B-EC02-4709-9CF6-A76E4DFBEC35}" destId="{5AC407EB-5976-440C-B120-D73B44DA13EF}" srcOrd="4" destOrd="0" presId="urn:microsoft.com/office/officeart/2008/layout/LinedList"/>
    <dgm:cxn modelId="{527E4831-08C8-4F72-9070-B9EC6008FE04}" type="presParOf" srcId="{A67D3F8B-EC02-4709-9CF6-A76E4DFBEC35}" destId="{3F9D7D19-055C-4260-881A-BA939E1FAC13}" srcOrd="5" destOrd="0" presId="urn:microsoft.com/office/officeart/2008/layout/LinedList"/>
    <dgm:cxn modelId="{D0932607-CF03-4E4B-90D9-DB21B9482689}" type="presParOf" srcId="{3F9D7D19-055C-4260-881A-BA939E1FAC13}" destId="{889F14B1-2AB8-411D-83D5-9ACCBF9A7168}" srcOrd="0" destOrd="0" presId="urn:microsoft.com/office/officeart/2008/layout/LinedList"/>
    <dgm:cxn modelId="{149FA2CC-E762-4CA9-8E40-1BF79BA96A66}" type="presParOf" srcId="{3F9D7D19-055C-4260-881A-BA939E1FAC13}" destId="{AF3CCB78-DC30-4B51-9E5A-C2D7AA2F2E50}" srcOrd="1" destOrd="0" presId="urn:microsoft.com/office/officeart/2008/layout/LinedList"/>
    <dgm:cxn modelId="{BBD6C453-6CB9-4F31-92C7-7EF83E39D0BE}" type="presParOf" srcId="{A67D3F8B-EC02-4709-9CF6-A76E4DFBEC35}" destId="{47C292D7-6C52-437A-A3D5-459C6CB36169}" srcOrd="6" destOrd="0" presId="urn:microsoft.com/office/officeart/2008/layout/LinedList"/>
    <dgm:cxn modelId="{D333DDBB-F1DB-47D4-90FF-84C4376DDB59}" type="presParOf" srcId="{A67D3F8B-EC02-4709-9CF6-A76E4DFBEC35}" destId="{35759CAF-C3E7-42CD-9AD6-5EDFAD63409F}" srcOrd="7" destOrd="0" presId="urn:microsoft.com/office/officeart/2008/layout/LinedList"/>
    <dgm:cxn modelId="{4F1A8A5C-E8E8-43F7-99EF-D39DE6B885BE}" type="presParOf" srcId="{35759CAF-C3E7-42CD-9AD6-5EDFAD63409F}" destId="{F717CFE4-6446-4DCF-9B29-FB03371D6840}" srcOrd="0" destOrd="0" presId="urn:microsoft.com/office/officeart/2008/layout/LinedList"/>
    <dgm:cxn modelId="{3913AE35-5471-4C05-A222-7C4C1F9EC39A}" type="presParOf" srcId="{35759CAF-C3E7-42CD-9AD6-5EDFAD63409F}" destId="{34A050DE-7806-4298-89B8-DDDDAFE8D09A}" srcOrd="1" destOrd="0" presId="urn:microsoft.com/office/officeart/2008/layout/LinedList"/>
    <dgm:cxn modelId="{B52097AB-9F4C-47D0-931B-7BB6EA2660B2}" type="presParOf" srcId="{A67D3F8B-EC02-4709-9CF6-A76E4DFBEC35}" destId="{B9D9A05B-DDE5-4A7A-8E90-E5B866A2384D}" srcOrd="8" destOrd="0" presId="urn:microsoft.com/office/officeart/2008/layout/LinedList"/>
    <dgm:cxn modelId="{44562179-5762-4792-B297-E9CC34DBEA5A}" type="presParOf" srcId="{A67D3F8B-EC02-4709-9CF6-A76E4DFBEC35}" destId="{ABB63F78-BDF6-41B3-8FC4-38076EDFA302}" srcOrd="9" destOrd="0" presId="urn:microsoft.com/office/officeart/2008/layout/LinedList"/>
    <dgm:cxn modelId="{53EC671C-18B1-4C03-AA26-C120C684AE43}" type="presParOf" srcId="{ABB63F78-BDF6-41B3-8FC4-38076EDFA302}" destId="{69530659-C546-4C5B-9D30-C59629096FBF}" srcOrd="0" destOrd="0" presId="urn:microsoft.com/office/officeart/2008/layout/LinedList"/>
    <dgm:cxn modelId="{FEA95B6E-2D7E-4D83-A6D4-A843C7BD3DF7}" type="presParOf" srcId="{ABB63F78-BDF6-41B3-8FC4-38076EDFA302}" destId="{4140C9F7-AF5E-4A83-8B9D-E9D769376D7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9916245-E63E-444C-823B-6D8A16FE212A}"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09FAF41-571C-443C-A011-64FDE578CBD2}" type="pres">
      <dgm:prSet presAssocID="{09916245-E63E-444C-823B-6D8A16FE212A}" presName="Name0" presStyleCnt="0">
        <dgm:presLayoutVars>
          <dgm:dir/>
          <dgm:resizeHandles val="exact"/>
        </dgm:presLayoutVars>
      </dgm:prSet>
      <dgm:spPr/>
    </dgm:pt>
  </dgm:ptLst>
  <dgm:cxnLst>
    <dgm:cxn modelId="{3F593077-862B-4607-8BF6-16F20B862F5F}" type="presOf" srcId="{09916245-E63E-444C-823B-6D8A16FE212A}" destId="{009FAF41-571C-443C-A011-64FDE578CBD2}"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EA71F9-6CCA-4B92-8CB5-61E89AE95428}"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US"/>
        </a:p>
      </dgm:t>
    </dgm:pt>
    <dgm:pt modelId="{5696A69D-DB76-4960-ADBD-492FC84BC2D3}">
      <dgm:prSet/>
      <dgm:spPr/>
      <dgm:t>
        <a:bodyPr/>
        <a:lstStyle/>
        <a:p>
          <a:r>
            <a:rPr lang="tr-TR" b="1" dirty="0"/>
            <a:t>DATA INFO</a:t>
          </a:r>
        </a:p>
        <a:p>
          <a:endParaRPr lang="tr-TR" b="1" dirty="0"/>
        </a:p>
        <a:p>
          <a:endParaRPr lang="en-US" b="1" dirty="0"/>
        </a:p>
        <a:p>
          <a:r>
            <a:rPr lang="en-US" b="1" dirty="0"/>
            <a:t>The </a:t>
          </a:r>
          <a:r>
            <a:rPr lang="en-US" b="1" dirty="0" err="1"/>
            <a:t>DataFrame</a:t>
          </a:r>
          <a:r>
            <a:rPr lang="en-US" b="1" dirty="0"/>
            <a:t> consists of 622 entries with 9 columns, including a combination of integer</a:t>
          </a:r>
          <a:r>
            <a:rPr lang="tr-TR" b="1" dirty="0"/>
            <a:t> </a:t>
          </a:r>
          <a:r>
            <a:rPr lang="en-US" b="1" dirty="0"/>
            <a:t>(int64) and float</a:t>
          </a:r>
          <a:r>
            <a:rPr lang="tr-TR" b="1" dirty="0"/>
            <a:t> </a:t>
          </a:r>
          <a:r>
            <a:rPr lang="en-US" b="1" dirty="0"/>
            <a:t>(float64) data types</a:t>
          </a:r>
          <a:r>
            <a:rPr lang="tr-TR" b="1" dirty="0"/>
            <a:t>.</a:t>
          </a:r>
          <a:endParaRPr lang="en-US" dirty="0"/>
        </a:p>
      </dgm:t>
    </dgm:pt>
    <dgm:pt modelId="{BD6F4A1A-8D06-43DD-AFE3-449175192F67}" type="parTrans" cxnId="{CD2493C7-9C77-4A18-9FBD-60A3A34CE5D2}">
      <dgm:prSet/>
      <dgm:spPr/>
      <dgm:t>
        <a:bodyPr/>
        <a:lstStyle/>
        <a:p>
          <a:endParaRPr lang="en-US"/>
        </a:p>
      </dgm:t>
    </dgm:pt>
    <dgm:pt modelId="{FC38A155-1E15-43D1-92DF-455E2777573B}" type="sibTrans" cxnId="{CD2493C7-9C77-4A18-9FBD-60A3A34CE5D2}">
      <dgm:prSet/>
      <dgm:spPr/>
      <dgm:t>
        <a:bodyPr/>
        <a:lstStyle/>
        <a:p>
          <a:endParaRPr lang="en-US"/>
        </a:p>
      </dgm:t>
    </dgm:pt>
    <dgm:pt modelId="{9C2FF734-1088-44AC-8C56-BEDD2697179A}" type="pres">
      <dgm:prSet presAssocID="{EDEA71F9-6CCA-4B92-8CB5-61E89AE95428}" presName="diagram" presStyleCnt="0">
        <dgm:presLayoutVars>
          <dgm:dir/>
          <dgm:resizeHandles val="exact"/>
        </dgm:presLayoutVars>
      </dgm:prSet>
      <dgm:spPr/>
    </dgm:pt>
    <dgm:pt modelId="{04B98361-8FB9-41C6-9B77-47ABD24CDA6E}" type="pres">
      <dgm:prSet presAssocID="{5696A69D-DB76-4960-ADBD-492FC84BC2D3}" presName="arrow" presStyleLbl="node1" presStyleIdx="0" presStyleCnt="1" custScaleX="111147">
        <dgm:presLayoutVars>
          <dgm:bulletEnabled val="1"/>
        </dgm:presLayoutVars>
      </dgm:prSet>
      <dgm:spPr/>
    </dgm:pt>
  </dgm:ptLst>
  <dgm:cxnLst>
    <dgm:cxn modelId="{F9A9BCC0-9D83-4828-9CE8-5CC6DF8C93B1}" type="presOf" srcId="{5696A69D-DB76-4960-ADBD-492FC84BC2D3}" destId="{04B98361-8FB9-41C6-9B77-47ABD24CDA6E}" srcOrd="0" destOrd="0" presId="urn:microsoft.com/office/officeart/2005/8/layout/arrow5"/>
    <dgm:cxn modelId="{CD2493C7-9C77-4A18-9FBD-60A3A34CE5D2}" srcId="{EDEA71F9-6CCA-4B92-8CB5-61E89AE95428}" destId="{5696A69D-DB76-4960-ADBD-492FC84BC2D3}" srcOrd="0" destOrd="0" parTransId="{BD6F4A1A-8D06-43DD-AFE3-449175192F67}" sibTransId="{FC38A155-1E15-43D1-92DF-455E2777573B}"/>
    <dgm:cxn modelId="{C6B515DF-1D9D-4DF7-B5F1-EFEFF1630A9A}" type="presOf" srcId="{EDEA71F9-6CCA-4B92-8CB5-61E89AE95428}" destId="{9C2FF734-1088-44AC-8C56-BEDD2697179A}" srcOrd="0" destOrd="0" presId="urn:microsoft.com/office/officeart/2005/8/layout/arrow5"/>
    <dgm:cxn modelId="{3086315C-DF79-47E2-BCFF-0D71D53B81B8}" type="presParOf" srcId="{9C2FF734-1088-44AC-8C56-BEDD2697179A}" destId="{04B98361-8FB9-41C6-9B77-47ABD24CDA6E}" srcOrd="0"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916245-E63E-444C-823B-6D8A16FE212A}"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6E6D5392-D954-477E-9383-49377871694C}">
      <dgm:prSet/>
      <dgm:spPr/>
      <dgm:t>
        <a:bodyPr/>
        <a:lstStyle/>
        <a:p>
          <a:r>
            <a:rPr lang="tr-TR" b="0" dirty="0"/>
            <a:t>NULL SUM</a:t>
          </a:r>
        </a:p>
        <a:p>
          <a:endParaRPr lang="tr-TR" b="1" dirty="0"/>
        </a:p>
        <a:p>
          <a:r>
            <a:rPr lang="tr-TR" b="1" dirty="0" err="1"/>
            <a:t>There</a:t>
          </a:r>
          <a:r>
            <a:rPr lang="tr-TR" b="1" dirty="0"/>
            <a:t> is </a:t>
          </a:r>
          <a:r>
            <a:rPr lang="tr-TR" b="1" dirty="0" err="1"/>
            <a:t>no</a:t>
          </a:r>
          <a:r>
            <a:rPr lang="tr-TR" b="1" dirty="0"/>
            <a:t> </a:t>
          </a:r>
          <a:r>
            <a:rPr lang="tr-TR" b="1" dirty="0" err="1"/>
            <a:t>missing</a:t>
          </a:r>
          <a:r>
            <a:rPr lang="tr-TR" b="1" dirty="0"/>
            <a:t> </a:t>
          </a:r>
          <a:r>
            <a:rPr lang="tr-TR" b="1" dirty="0" err="1"/>
            <a:t>value</a:t>
          </a:r>
          <a:r>
            <a:rPr lang="tr-TR" b="1" dirty="0"/>
            <a:t>,</a:t>
          </a:r>
          <a:r>
            <a:rPr lang="en-US" b="1" dirty="0"/>
            <a:t> </a:t>
          </a:r>
          <a:r>
            <a:rPr lang="tr-TR" b="1" dirty="0" err="1"/>
            <a:t>we</a:t>
          </a:r>
          <a:r>
            <a:rPr lang="en-US" b="1" dirty="0"/>
            <a:t> can proceed with </a:t>
          </a:r>
          <a:r>
            <a:rPr lang="tr-TR" b="1" dirty="0" err="1"/>
            <a:t>the</a:t>
          </a:r>
          <a:r>
            <a:rPr lang="en-US" b="1" dirty="0"/>
            <a:t> data analysis directly without any modifications</a:t>
          </a:r>
          <a:r>
            <a:rPr lang="tr-TR" b="1" dirty="0"/>
            <a:t>.</a:t>
          </a:r>
          <a:endParaRPr lang="en-US" dirty="0"/>
        </a:p>
      </dgm:t>
    </dgm:pt>
    <dgm:pt modelId="{B5A4EB0A-2A5A-4B66-ADF2-8CA055690D50}" type="parTrans" cxnId="{8644067C-79A5-4C3E-B17B-0EA82E90541E}">
      <dgm:prSet/>
      <dgm:spPr/>
      <dgm:t>
        <a:bodyPr/>
        <a:lstStyle/>
        <a:p>
          <a:endParaRPr lang="en-US"/>
        </a:p>
      </dgm:t>
    </dgm:pt>
    <dgm:pt modelId="{67749DE4-609C-4EF3-B718-0DB359849089}" type="sibTrans" cxnId="{8644067C-79A5-4C3E-B17B-0EA82E90541E}">
      <dgm:prSet/>
      <dgm:spPr/>
      <dgm:t>
        <a:bodyPr/>
        <a:lstStyle/>
        <a:p>
          <a:endParaRPr lang="en-US"/>
        </a:p>
      </dgm:t>
    </dgm:pt>
    <dgm:pt modelId="{009FAF41-571C-443C-A011-64FDE578CBD2}" type="pres">
      <dgm:prSet presAssocID="{09916245-E63E-444C-823B-6D8A16FE212A}" presName="Name0" presStyleCnt="0">
        <dgm:presLayoutVars>
          <dgm:dir/>
          <dgm:resizeHandles val="exact"/>
        </dgm:presLayoutVars>
      </dgm:prSet>
      <dgm:spPr/>
    </dgm:pt>
    <dgm:pt modelId="{44EB32FE-0104-48BD-9244-0F1C209AA21E}" type="pres">
      <dgm:prSet presAssocID="{6E6D5392-D954-477E-9383-49377871694C}" presName="parTxOnly" presStyleLbl="node1" presStyleIdx="0" presStyleCnt="1" custScaleX="82576" custScaleY="134586" custLinFactNeighborX="-6552" custLinFactNeighborY="1121">
        <dgm:presLayoutVars>
          <dgm:bulletEnabled val="1"/>
        </dgm:presLayoutVars>
      </dgm:prSet>
      <dgm:spPr/>
    </dgm:pt>
  </dgm:ptLst>
  <dgm:cxnLst>
    <dgm:cxn modelId="{3F593077-862B-4607-8BF6-16F20B862F5F}" type="presOf" srcId="{09916245-E63E-444C-823B-6D8A16FE212A}" destId="{009FAF41-571C-443C-A011-64FDE578CBD2}" srcOrd="0" destOrd="0" presId="urn:microsoft.com/office/officeart/2005/8/layout/hChevron3"/>
    <dgm:cxn modelId="{875B7D7B-C1D2-4180-9BB9-A3E1C7A13C45}" type="presOf" srcId="{6E6D5392-D954-477E-9383-49377871694C}" destId="{44EB32FE-0104-48BD-9244-0F1C209AA21E}" srcOrd="0" destOrd="0" presId="urn:microsoft.com/office/officeart/2005/8/layout/hChevron3"/>
    <dgm:cxn modelId="{8644067C-79A5-4C3E-B17B-0EA82E90541E}" srcId="{09916245-E63E-444C-823B-6D8A16FE212A}" destId="{6E6D5392-D954-477E-9383-49377871694C}" srcOrd="0" destOrd="0" parTransId="{B5A4EB0A-2A5A-4B66-ADF2-8CA055690D50}" sibTransId="{67749DE4-609C-4EF3-B718-0DB359849089}"/>
    <dgm:cxn modelId="{F3EA10BB-2807-486C-B246-97C8ECF61563}" type="presParOf" srcId="{009FAF41-571C-443C-A011-64FDE578CBD2}" destId="{44EB32FE-0104-48BD-9244-0F1C209AA21E}"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9916245-E63E-444C-823B-6D8A16FE212A}"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6E6D5392-D954-477E-9383-49377871694C}">
      <dgm:prSet/>
      <dgm:spPr/>
      <dgm:t>
        <a:bodyPr/>
        <a:lstStyle/>
        <a:p>
          <a:r>
            <a:rPr lang="tr-TR" b="0" dirty="0"/>
            <a:t>HISTOGRAM</a:t>
          </a:r>
        </a:p>
        <a:p>
          <a:endParaRPr lang="tr-TR" b="0" dirty="0"/>
        </a:p>
        <a:p>
          <a:r>
            <a:rPr lang="en-US" b="1" dirty="0"/>
            <a:t>This histogram is showing each variable with its count.</a:t>
          </a:r>
          <a:endParaRPr lang="tr-TR" b="1" dirty="0"/>
        </a:p>
      </dgm:t>
    </dgm:pt>
    <dgm:pt modelId="{B5A4EB0A-2A5A-4B66-ADF2-8CA055690D50}" type="parTrans" cxnId="{8644067C-79A5-4C3E-B17B-0EA82E90541E}">
      <dgm:prSet/>
      <dgm:spPr/>
      <dgm:t>
        <a:bodyPr/>
        <a:lstStyle/>
        <a:p>
          <a:endParaRPr lang="en-US"/>
        </a:p>
      </dgm:t>
    </dgm:pt>
    <dgm:pt modelId="{67749DE4-609C-4EF3-B718-0DB359849089}" type="sibTrans" cxnId="{8644067C-79A5-4C3E-B17B-0EA82E90541E}">
      <dgm:prSet/>
      <dgm:spPr/>
      <dgm:t>
        <a:bodyPr/>
        <a:lstStyle/>
        <a:p>
          <a:endParaRPr lang="en-US"/>
        </a:p>
      </dgm:t>
    </dgm:pt>
    <dgm:pt modelId="{009FAF41-571C-443C-A011-64FDE578CBD2}" type="pres">
      <dgm:prSet presAssocID="{09916245-E63E-444C-823B-6D8A16FE212A}" presName="Name0" presStyleCnt="0">
        <dgm:presLayoutVars>
          <dgm:dir/>
          <dgm:resizeHandles val="exact"/>
        </dgm:presLayoutVars>
      </dgm:prSet>
      <dgm:spPr/>
    </dgm:pt>
    <dgm:pt modelId="{44EB32FE-0104-48BD-9244-0F1C209AA21E}" type="pres">
      <dgm:prSet presAssocID="{6E6D5392-D954-477E-9383-49377871694C}" presName="parTxOnly" presStyleLbl="node1" presStyleIdx="0" presStyleCnt="1" custScaleX="82576" custScaleY="134586" custLinFactNeighborX="-6552" custLinFactNeighborY="1121">
        <dgm:presLayoutVars>
          <dgm:bulletEnabled val="1"/>
        </dgm:presLayoutVars>
      </dgm:prSet>
      <dgm:spPr/>
    </dgm:pt>
  </dgm:ptLst>
  <dgm:cxnLst>
    <dgm:cxn modelId="{3F593077-862B-4607-8BF6-16F20B862F5F}" type="presOf" srcId="{09916245-E63E-444C-823B-6D8A16FE212A}" destId="{009FAF41-571C-443C-A011-64FDE578CBD2}" srcOrd="0" destOrd="0" presId="urn:microsoft.com/office/officeart/2005/8/layout/hChevron3"/>
    <dgm:cxn modelId="{875B7D7B-C1D2-4180-9BB9-A3E1C7A13C45}" type="presOf" srcId="{6E6D5392-D954-477E-9383-49377871694C}" destId="{44EB32FE-0104-48BD-9244-0F1C209AA21E}" srcOrd="0" destOrd="0" presId="urn:microsoft.com/office/officeart/2005/8/layout/hChevron3"/>
    <dgm:cxn modelId="{8644067C-79A5-4C3E-B17B-0EA82E90541E}" srcId="{09916245-E63E-444C-823B-6D8A16FE212A}" destId="{6E6D5392-D954-477E-9383-49377871694C}" srcOrd="0" destOrd="0" parTransId="{B5A4EB0A-2A5A-4B66-ADF2-8CA055690D50}" sibTransId="{67749DE4-609C-4EF3-B718-0DB359849089}"/>
    <dgm:cxn modelId="{F3EA10BB-2807-486C-B246-97C8ECF61563}" type="presParOf" srcId="{009FAF41-571C-443C-A011-64FDE578CBD2}" destId="{44EB32FE-0104-48BD-9244-0F1C209AA21E}"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9916245-E63E-444C-823B-6D8A16FE212A}"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6E6D5392-D954-477E-9383-49377871694C}">
      <dgm:prSet/>
      <dgm:spPr/>
      <dgm:t>
        <a:bodyPr/>
        <a:lstStyle/>
        <a:p>
          <a:r>
            <a:rPr lang="tr-TR" b="0" dirty="0"/>
            <a:t>HISTOGRAM</a:t>
          </a:r>
        </a:p>
        <a:p>
          <a:endParaRPr lang="tr-TR" b="0" dirty="0"/>
        </a:p>
        <a:p>
          <a:r>
            <a:rPr lang="tr-TR" b="1" dirty="0" err="1"/>
            <a:t>This</a:t>
          </a:r>
          <a:r>
            <a:rPr lang="tr-TR" b="1" dirty="0"/>
            <a:t> histogram is </a:t>
          </a:r>
          <a:r>
            <a:rPr lang="tr-TR" b="1" dirty="0" err="1"/>
            <a:t>showing</a:t>
          </a:r>
          <a:r>
            <a:rPr lang="tr-TR" b="1" dirty="0"/>
            <a:t> </a:t>
          </a:r>
          <a:r>
            <a:rPr lang="tr-TR" b="1" dirty="0" err="1"/>
            <a:t>each</a:t>
          </a:r>
          <a:r>
            <a:rPr lang="tr-TR" b="1" dirty="0"/>
            <a:t> </a:t>
          </a:r>
          <a:r>
            <a:rPr lang="tr-TR" b="1" dirty="0" err="1"/>
            <a:t>variable</a:t>
          </a:r>
          <a:r>
            <a:rPr lang="tr-TR" b="1" dirty="0"/>
            <a:t> </a:t>
          </a:r>
          <a:r>
            <a:rPr lang="tr-TR" b="1" dirty="0" err="1"/>
            <a:t>with</a:t>
          </a:r>
          <a:r>
            <a:rPr lang="tr-TR" b="1" dirty="0"/>
            <a:t> </a:t>
          </a:r>
          <a:r>
            <a:rPr lang="tr-TR" b="1" dirty="0" err="1"/>
            <a:t>its</a:t>
          </a:r>
          <a:r>
            <a:rPr lang="tr-TR" b="1" dirty="0"/>
            <a:t> </a:t>
          </a:r>
          <a:r>
            <a:rPr lang="tr-TR" b="1" dirty="0" err="1"/>
            <a:t>count</a:t>
          </a:r>
          <a:r>
            <a:rPr lang="tr-TR" b="1" dirty="0"/>
            <a:t>.</a:t>
          </a:r>
        </a:p>
      </dgm:t>
    </dgm:pt>
    <dgm:pt modelId="{B5A4EB0A-2A5A-4B66-ADF2-8CA055690D50}" type="parTrans" cxnId="{8644067C-79A5-4C3E-B17B-0EA82E90541E}">
      <dgm:prSet/>
      <dgm:spPr/>
      <dgm:t>
        <a:bodyPr/>
        <a:lstStyle/>
        <a:p>
          <a:endParaRPr lang="en-US"/>
        </a:p>
      </dgm:t>
    </dgm:pt>
    <dgm:pt modelId="{67749DE4-609C-4EF3-B718-0DB359849089}" type="sibTrans" cxnId="{8644067C-79A5-4C3E-B17B-0EA82E90541E}">
      <dgm:prSet/>
      <dgm:spPr/>
      <dgm:t>
        <a:bodyPr/>
        <a:lstStyle/>
        <a:p>
          <a:endParaRPr lang="en-US"/>
        </a:p>
      </dgm:t>
    </dgm:pt>
    <dgm:pt modelId="{009FAF41-571C-443C-A011-64FDE578CBD2}" type="pres">
      <dgm:prSet presAssocID="{09916245-E63E-444C-823B-6D8A16FE212A}" presName="Name0" presStyleCnt="0">
        <dgm:presLayoutVars>
          <dgm:dir/>
          <dgm:resizeHandles val="exact"/>
        </dgm:presLayoutVars>
      </dgm:prSet>
      <dgm:spPr/>
    </dgm:pt>
    <dgm:pt modelId="{44EB32FE-0104-48BD-9244-0F1C209AA21E}" type="pres">
      <dgm:prSet presAssocID="{6E6D5392-D954-477E-9383-49377871694C}" presName="parTxOnly" presStyleLbl="node1" presStyleIdx="0" presStyleCnt="1" custScaleX="82576" custScaleY="134586" custLinFactNeighborX="-6552" custLinFactNeighborY="1121">
        <dgm:presLayoutVars>
          <dgm:bulletEnabled val="1"/>
        </dgm:presLayoutVars>
      </dgm:prSet>
      <dgm:spPr/>
    </dgm:pt>
  </dgm:ptLst>
  <dgm:cxnLst>
    <dgm:cxn modelId="{3F593077-862B-4607-8BF6-16F20B862F5F}" type="presOf" srcId="{09916245-E63E-444C-823B-6D8A16FE212A}" destId="{009FAF41-571C-443C-A011-64FDE578CBD2}" srcOrd="0" destOrd="0" presId="urn:microsoft.com/office/officeart/2005/8/layout/hChevron3"/>
    <dgm:cxn modelId="{875B7D7B-C1D2-4180-9BB9-A3E1C7A13C45}" type="presOf" srcId="{6E6D5392-D954-477E-9383-49377871694C}" destId="{44EB32FE-0104-48BD-9244-0F1C209AA21E}" srcOrd="0" destOrd="0" presId="urn:microsoft.com/office/officeart/2005/8/layout/hChevron3"/>
    <dgm:cxn modelId="{8644067C-79A5-4C3E-B17B-0EA82E90541E}" srcId="{09916245-E63E-444C-823B-6D8A16FE212A}" destId="{6E6D5392-D954-477E-9383-49377871694C}" srcOrd="0" destOrd="0" parTransId="{B5A4EB0A-2A5A-4B66-ADF2-8CA055690D50}" sibTransId="{67749DE4-609C-4EF3-B718-0DB359849089}"/>
    <dgm:cxn modelId="{F3EA10BB-2807-486C-B246-97C8ECF61563}" type="presParOf" srcId="{009FAF41-571C-443C-A011-64FDE578CBD2}" destId="{44EB32FE-0104-48BD-9244-0F1C209AA21E}"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9916245-E63E-444C-823B-6D8A16FE212A}"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09FAF41-571C-443C-A011-64FDE578CBD2}" type="pres">
      <dgm:prSet presAssocID="{09916245-E63E-444C-823B-6D8A16FE212A}" presName="Name0" presStyleCnt="0">
        <dgm:presLayoutVars>
          <dgm:dir/>
          <dgm:resizeHandles val="exact"/>
        </dgm:presLayoutVars>
      </dgm:prSet>
      <dgm:spPr/>
    </dgm:pt>
  </dgm:ptLst>
  <dgm:cxnLst>
    <dgm:cxn modelId="{3F593077-862B-4607-8BF6-16F20B862F5F}" type="presOf" srcId="{09916245-E63E-444C-823B-6D8A16FE212A}" destId="{009FAF41-571C-443C-A011-64FDE578CBD2}"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916245-E63E-444C-823B-6D8A16FE212A}"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09FAF41-571C-443C-A011-64FDE578CBD2}" type="pres">
      <dgm:prSet presAssocID="{09916245-E63E-444C-823B-6D8A16FE212A}" presName="Name0" presStyleCnt="0">
        <dgm:presLayoutVars>
          <dgm:dir/>
          <dgm:resizeHandles val="exact"/>
        </dgm:presLayoutVars>
      </dgm:prSet>
      <dgm:spPr/>
    </dgm:pt>
  </dgm:ptLst>
  <dgm:cxnLst>
    <dgm:cxn modelId="{3F593077-862B-4607-8BF6-16F20B862F5F}" type="presOf" srcId="{09916245-E63E-444C-823B-6D8A16FE212A}" destId="{009FAF41-571C-443C-A011-64FDE578CBD2}"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916245-E63E-444C-823B-6D8A16FE212A}"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09FAF41-571C-443C-A011-64FDE578CBD2}" type="pres">
      <dgm:prSet presAssocID="{09916245-E63E-444C-823B-6D8A16FE212A}" presName="Name0" presStyleCnt="0">
        <dgm:presLayoutVars>
          <dgm:dir/>
          <dgm:resizeHandles val="exact"/>
        </dgm:presLayoutVars>
      </dgm:prSet>
      <dgm:spPr/>
    </dgm:pt>
  </dgm:ptLst>
  <dgm:cxnLst>
    <dgm:cxn modelId="{3F593077-862B-4607-8BF6-16F20B862F5F}" type="presOf" srcId="{09916245-E63E-444C-823B-6D8A16FE212A}" destId="{009FAF41-571C-443C-A011-64FDE578CBD2}"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9916245-E63E-444C-823B-6D8A16FE212A}"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09FAF41-571C-443C-A011-64FDE578CBD2}" type="pres">
      <dgm:prSet presAssocID="{09916245-E63E-444C-823B-6D8A16FE212A}" presName="Name0" presStyleCnt="0">
        <dgm:presLayoutVars>
          <dgm:dir/>
          <dgm:resizeHandles val="exact"/>
        </dgm:presLayoutVars>
      </dgm:prSet>
      <dgm:spPr/>
    </dgm:pt>
  </dgm:ptLst>
  <dgm:cxnLst>
    <dgm:cxn modelId="{3F593077-862B-4607-8BF6-16F20B862F5F}" type="presOf" srcId="{09916245-E63E-444C-823B-6D8A16FE212A}" destId="{009FAF41-571C-443C-A011-64FDE578CBD2}"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2245D-554E-4097-9208-7FDD9BA60323}">
      <dsp:nvSpPr>
        <dsp:cNvPr id="0" name=""/>
        <dsp:cNvSpPr/>
      </dsp:nvSpPr>
      <dsp:spPr>
        <a:xfrm>
          <a:off x="0" y="619"/>
          <a:ext cx="8658701" cy="0"/>
        </a:xfrm>
        <a:prstGeom prst="line">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B20F0099-1636-4506-AD0C-8868CCE03C94}">
      <dsp:nvSpPr>
        <dsp:cNvPr id="0" name=""/>
        <dsp:cNvSpPr/>
      </dsp:nvSpPr>
      <dsp:spPr>
        <a:xfrm>
          <a:off x="0" y="619"/>
          <a:ext cx="8658701" cy="101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To collect the data UPSA the researchers conducted an online survey using a questionnaire to collect data.</a:t>
          </a:r>
        </a:p>
      </dsp:txBody>
      <dsp:txXfrm>
        <a:off x="0" y="619"/>
        <a:ext cx="8658701" cy="1015422"/>
      </dsp:txXfrm>
    </dsp:sp>
    <dsp:sp modelId="{252856A7-BC2B-45D9-9CC4-09ABEF71D483}">
      <dsp:nvSpPr>
        <dsp:cNvPr id="0" name=""/>
        <dsp:cNvSpPr/>
      </dsp:nvSpPr>
      <dsp:spPr>
        <a:xfrm>
          <a:off x="0" y="1016042"/>
          <a:ext cx="8658701" cy="0"/>
        </a:xfrm>
        <a:prstGeom prst="line">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DD254623-7404-499F-B0AF-BDC34CA3644C}">
      <dsp:nvSpPr>
        <dsp:cNvPr id="0" name=""/>
        <dsp:cNvSpPr/>
      </dsp:nvSpPr>
      <dsp:spPr>
        <a:xfrm>
          <a:off x="0" y="1016042"/>
          <a:ext cx="8658701" cy="101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 questionnaire comprised 8 items covering: the number of friends on social media, number of social media groups, number of social media platforms, amount of time spent on social media daily, number of notiﬁcation checked Daily, and population demographics (gender, age, and level of study).</a:t>
          </a:r>
        </a:p>
      </dsp:txBody>
      <dsp:txXfrm>
        <a:off x="0" y="1016042"/>
        <a:ext cx="8658701" cy="1015422"/>
      </dsp:txXfrm>
    </dsp:sp>
    <dsp:sp modelId="{5AC407EB-5976-440C-B120-D73B44DA13EF}">
      <dsp:nvSpPr>
        <dsp:cNvPr id="0" name=""/>
        <dsp:cNvSpPr/>
      </dsp:nvSpPr>
      <dsp:spPr>
        <a:xfrm>
          <a:off x="0" y="2031464"/>
          <a:ext cx="8658701" cy="0"/>
        </a:xfrm>
        <a:prstGeom prst="line">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889F14B1-2AB8-411D-83D5-9ACCBF9A7168}">
      <dsp:nvSpPr>
        <dsp:cNvPr id="0" name=""/>
        <dsp:cNvSpPr/>
      </dsp:nvSpPr>
      <dsp:spPr>
        <a:xfrm>
          <a:off x="0" y="2031464"/>
          <a:ext cx="8658701" cy="101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 questionnaires were administered using an online survey tool on “</a:t>
          </a:r>
          <a:r>
            <a:rPr lang="en-US" sz="1300" b="1" kern="1200" dirty="0"/>
            <a:t>UPSA virtual</a:t>
          </a:r>
          <a:r>
            <a:rPr lang="en-US" sz="1300" kern="1200" dirty="0"/>
            <a:t>” which is the oﬃcial learning management system (LMS) of the case study institution. UPSA Virtual had a total of 33,126 registered students at the time of the survey   (25th March 2020) and that was used as the study population. A random sample method has been used and a minimum of 380 participants are required to deliver credible results at a 95% confidence level and with a 5% margin of error. Out of 800 requests, 62</a:t>
          </a:r>
          <a:r>
            <a:rPr lang="tr-TR" sz="1300" kern="1200" dirty="0"/>
            <a:t>3</a:t>
          </a:r>
          <a:r>
            <a:rPr lang="en-US" sz="1300" kern="1200" dirty="0"/>
            <a:t> filled the form.</a:t>
          </a:r>
        </a:p>
      </dsp:txBody>
      <dsp:txXfrm>
        <a:off x="0" y="2031464"/>
        <a:ext cx="8658701" cy="1015422"/>
      </dsp:txXfrm>
    </dsp:sp>
    <dsp:sp modelId="{47C292D7-6C52-437A-A3D5-459C6CB36169}">
      <dsp:nvSpPr>
        <dsp:cNvPr id="0" name=""/>
        <dsp:cNvSpPr/>
      </dsp:nvSpPr>
      <dsp:spPr>
        <a:xfrm>
          <a:off x="0" y="3046886"/>
          <a:ext cx="8658701" cy="0"/>
        </a:xfrm>
        <a:prstGeom prst="line">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F717CFE4-6446-4DCF-9B29-FB03371D6840}">
      <dsp:nvSpPr>
        <dsp:cNvPr id="0" name=""/>
        <dsp:cNvSpPr/>
      </dsp:nvSpPr>
      <dsp:spPr>
        <a:xfrm>
          <a:off x="0" y="3046886"/>
          <a:ext cx="8658701" cy="101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The available data for our report is 623 students, so applying a </a:t>
          </a:r>
          <a:r>
            <a:rPr lang="en-US" sz="1300" b="1" kern="1200"/>
            <a:t>sample selection is no more needed</a:t>
          </a:r>
          <a:r>
            <a:rPr lang="en-US" sz="1300" kern="1200"/>
            <a:t>.</a:t>
          </a:r>
        </a:p>
      </dsp:txBody>
      <dsp:txXfrm>
        <a:off x="0" y="3046886"/>
        <a:ext cx="8658701" cy="1015422"/>
      </dsp:txXfrm>
    </dsp:sp>
    <dsp:sp modelId="{B9D9A05B-DDE5-4A7A-8E90-E5B866A2384D}">
      <dsp:nvSpPr>
        <dsp:cNvPr id="0" name=""/>
        <dsp:cNvSpPr/>
      </dsp:nvSpPr>
      <dsp:spPr>
        <a:xfrm>
          <a:off x="0" y="4062308"/>
          <a:ext cx="8658701" cy="0"/>
        </a:xfrm>
        <a:prstGeom prst="line">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69530659-C546-4C5B-9D30-C59629096FBF}">
      <dsp:nvSpPr>
        <dsp:cNvPr id="0" name=""/>
        <dsp:cNvSpPr/>
      </dsp:nvSpPr>
      <dsp:spPr>
        <a:xfrm>
          <a:off x="0" y="4062308"/>
          <a:ext cx="8658701" cy="101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LİNK: https://doi.org/10.6084/m9.ﬁgshare.14905</a:t>
          </a:r>
        </a:p>
      </dsp:txBody>
      <dsp:txXfrm>
        <a:off x="0" y="4062308"/>
        <a:ext cx="8658701" cy="10154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98361-8FB9-41C6-9B77-47ABD24CDA6E}">
      <dsp:nvSpPr>
        <dsp:cNvPr id="0" name=""/>
        <dsp:cNvSpPr/>
      </dsp:nvSpPr>
      <dsp:spPr>
        <a:xfrm>
          <a:off x="732651" y="12"/>
          <a:ext cx="5110299" cy="4597784"/>
        </a:xfrm>
        <a:prstGeom prst="downArrow">
          <a:avLst>
            <a:gd name="adj1" fmla="val 50000"/>
            <a:gd name="adj2" fmla="val 35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tr-TR" sz="2000" b="1" kern="1200" dirty="0"/>
            <a:t>DATA INFO</a:t>
          </a:r>
        </a:p>
        <a:p>
          <a:pPr marL="0" lvl="0" indent="0" algn="ctr" defTabSz="889000">
            <a:lnSpc>
              <a:spcPct val="90000"/>
            </a:lnSpc>
            <a:spcBef>
              <a:spcPct val="0"/>
            </a:spcBef>
            <a:spcAft>
              <a:spcPct val="35000"/>
            </a:spcAft>
            <a:buNone/>
          </a:pPr>
          <a:endParaRPr lang="tr-TR" sz="2000" b="1" kern="1200" dirty="0"/>
        </a:p>
        <a:p>
          <a:pPr marL="0" lvl="0" indent="0" algn="ctr" defTabSz="889000">
            <a:lnSpc>
              <a:spcPct val="90000"/>
            </a:lnSpc>
            <a:spcBef>
              <a:spcPct val="0"/>
            </a:spcBef>
            <a:spcAft>
              <a:spcPct val="35000"/>
            </a:spcAft>
            <a:buNone/>
          </a:pPr>
          <a:endParaRPr lang="en-US" sz="2000" b="1" kern="1200" dirty="0"/>
        </a:p>
        <a:p>
          <a:pPr marL="0" lvl="0" indent="0" algn="ctr" defTabSz="889000">
            <a:lnSpc>
              <a:spcPct val="90000"/>
            </a:lnSpc>
            <a:spcBef>
              <a:spcPct val="0"/>
            </a:spcBef>
            <a:spcAft>
              <a:spcPct val="35000"/>
            </a:spcAft>
            <a:buNone/>
          </a:pPr>
          <a:r>
            <a:rPr lang="en-US" sz="2000" b="1" kern="1200" dirty="0"/>
            <a:t>The </a:t>
          </a:r>
          <a:r>
            <a:rPr lang="en-US" sz="2000" b="1" kern="1200" dirty="0" err="1"/>
            <a:t>DataFrame</a:t>
          </a:r>
          <a:r>
            <a:rPr lang="en-US" sz="2000" b="1" kern="1200" dirty="0"/>
            <a:t> consists of 622 entries with 9 columns, including a combination of integer</a:t>
          </a:r>
          <a:r>
            <a:rPr lang="tr-TR" sz="2000" b="1" kern="1200" dirty="0"/>
            <a:t> </a:t>
          </a:r>
          <a:r>
            <a:rPr lang="en-US" sz="2000" b="1" kern="1200" dirty="0"/>
            <a:t>(int64) and float</a:t>
          </a:r>
          <a:r>
            <a:rPr lang="tr-TR" sz="2000" b="1" kern="1200" dirty="0"/>
            <a:t> </a:t>
          </a:r>
          <a:r>
            <a:rPr lang="en-US" sz="2000" b="1" kern="1200" dirty="0"/>
            <a:t>(float64) data types</a:t>
          </a:r>
          <a:r>
            <a:rPr lang="tr-TR" sz="2000" b="1" kern="1200" dirty="0"/>
            <a:t>.</a:t>
          </a:r>
          <a:endParaRPr lang="en-US" sz="2000" kern="1200" dirty="0"/>
        </a:p>
      </dsp:txBody>
      <dsp:txXfrm>
        <a:off x="2010226" y="12"/>
        <a:ext cx="2555149" cy="37931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B32FE-0104-48BD-9244-0F1C209AA21E}">
      <dsp:nvSpPr>
        <dsp:cNvPr id="0" name=""/>
        <dsp:cNvSpPr/>
      </dsp:nvSpPr>
      <dsp:spPr>
        <a:xfrm>
          <a:off x="142033" y="558422"/>
          <a:ext cx="5429869" cy="3539935"/>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85344" rIns="42672" bIns="85344" numCol="1" spcCol="1270" anchor="ctr" anchorCtr="0">
          <a:noAutofit/>
        </a:bodyPr>
        <a:lstStyle/>
        <a:p>
          <a:pPr marL="0" lvl="0" indent="0" algn="ctr" defTabSz="1422400">
            <a:lnSpc>
              <a:spcPct val="90000"/>
            </a:lnSpc>
            <a:spcBef>
              <a:spcPct val="0"/>
            </a:spcBef>
            <a:spcAft>
              <a:spcPct val="35000"/>
            </a:spcAft>
            <a:buNone/>
          </a:pPr>
          <a:r>
            <a:rPr lang="tr-TR" sz="3200" b="0" kern="1200" dirty="0"/>
            <a:t>NULL SUM</a:t>
          </a:r>
        </a:p>
        <a:p>
          <a:pPr marL="0" lvl="0" indent="0" algn="ctr" defTabSz="1422400">
            <a:lnSpc>
              <a:spcPct val="90000"/>
            </a:lnSpc>
            <a:spcBef>
              <a:spcPct val="0"/>
            </a:spcBef>
            <a:spcAft>
              <a:spcPct val="35000"/>
            </a:spcAft>
            <a:buNone/>
          </a:pPr>
          <a:endParaRPr lang="tr-TR" sz="3200" b="1" kern="1200" dirty="0"/>
        </a:p>
        <a:p>
          <a:pPr marL="0" lvl="0" indent="0" algn="ctr" defTabSz="1422400">
            <a:lnSpc>
              <a:spcPct val="90000"/>
            </a:lnSpc>
            <a:spcBef>
              <a:spcPct val="0"/>
            </a:spcBef>
            <a:spcAft>
              <a:spcPct val="35000"/>
            </a:spcAft>
            <a:buNone/>
          </a:pPr>
          <a:r>
            <a:rPr lang="tr-TR" sz="3200" b="1" kern="1200" dirty="0" err="1"/>
            <a:t>There</a:t>
          </a:r>
          <a:r>
            <a:rPr lang="tr-TR" sz="3200" b="1" kern="1200" dirty="0"/>
            <a:t> is </a:t>
          </a:r>
          <a:r>
            <a:rPr lang="tr-TR" sz="3200" b="1" kern="1200" dirty="0" err="1"/>
            <a:t>no</a:t>
          </a:r>
          <a:r>
            <a:rPr lang="tr-TR" sz="3200" b="1" kern="1200" dirty="0"/>
            <a:t> </a:t>
          </a:r>
          <a:r>
            <a:rPr lang="tr-TR" sz="3200" b="1" kern="1200" dirty="0" err="1"/>
            <a:t>missing</a:t>
          </a:r>
          <a:r>
            <a:rPr lang="tr-TR" sz="3200" b="1" kern="1200" dirty="0"/>
            <a:t> </a:t>
          </a:r>
          <a:r>
            <a:rPr lang="tr-TR" sz="3200" b="1" kern="1200" dirty="0" err="1"/>
            <a:t>value</a:t>
          </a:r>
          <a:r>
            <a:rPr lang="tr-TR" sz="3200" b="1" kern="1200" dirty="0"/>
            <a:t>,</a:t>
          </a:r>
          <a:r>
            <a:rPr lang="en-US" sz="3200" b="1" kern="1200" dirty="0"/>
            <a:t> </a:t>
          </a:r>
          <a:r>
            <a:rPr lang="tr-TR" sz="3200" b="1" kern="1200" dirty="0" err="1"/>
            <a:t>we</a:t>
          </a:r>
          <a:r>
            <a:rPr lang="en-US" sz="3200" b="1" kern="1200" dirty="0"/>
            <a:t> can proceed with </a:t>
          </a:r>
          <a:r>
            <a:rPr lang="tr-TR" sz="3200" b="1" kern="1200" dirty="0" err="1"/>
            <a:t>the</a:t>
          </a:r>
          <a:r>
            <a:rPr lang="en-US" sz="3200" b="1" kern="1200" dirty="0"/>
            <a:t> data analysis directly without any modifications</a:t>
          </a:r>
          <a:r>
            <a:rPr lang="tr-TR" sz="3200" b="1" kern="1200" dirty="0"/>
            <a:t>.</a:t>
          </a:r>
          <a:endParaRPr lang="en-US" sz="3200" kern="1200" dirty="0"/>
        </a:p>
      </dsp:txBody>
      <dsp:txXfrm>
        <a:off x="142033" y="558422"/>
        <a:ext cx="4544885" cy="3539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B32FE-0104-48BD-9244-0F1C209AA21E}">
      <dsp:nvSpPr>
        <dsp:cNvPr id="0" name=""/>
        <dsp:cNvSpPr/>
      </dsp:nvSpPr>
      <dsp:spPr>
        <a:xfrm>
          <a:off x="142033" y="558422"/>
          <a:ext cx="5429869" cy="3539935"/>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7358" tIns="98679" rIns="49340" bIns="98679" numCol="1" spcCol="1270" anchor="ctr" anchorCtr="0">
          <a:noAutofit/>
        </a:bodyPr>
        <a:lstStyle/>
        <a:p>
          <a:pPr marL="0" lvl="0" indent="0" algn="ctr" defTabSz="1644650">
            <a:lnSpc>
              <a:spcPct val="90000"/>
            </a:lnSpc>
            <a:spcBef>
              <a:spcPct val="0"/>
            </a:spcBef>
            <a:spcAft>
              <a:spcPct val="35000"/>
            </a:spcAft>
            <a:buNone/>
          </a:pPr>
          <a:r>
            <a:rPr lang="tr-TR" sz="3700" b="0" kern="1200" dirty="0"/>
            <a:t>HISTOGRAM</a:t>
          </a:r>
        </a:p>
        <a:p>
          <a:pPr marL="0" lvl="0" indent="0" algn="ctr" defTabSz="1644650">
            <a:lnSpc>
              <a:spcPct val="90000"/>
            </a:lnSpc>
            <a:spcBef>
              <a:spcPct val="0"/>
            </a:spcBef>
            <a:spcAft>
              <a:spcPct val="35000"/>
            </a:spcAft>
            <a:buNone/>
          </a:pPr>
          <a:endParaRPr lang="tr-TR" sz="3700" b="0" kern="1200" dirty="0"/>
        </a:p>
        <a:p>
          <a:pPr marL="0" lvl="0" indent="0" algn="ctr" defTabSz="1644650">
            <a:lnSpc>
              <a:spcPct val="90000"/>
            </a:lnSpc>
            <a:spcBef>
              <a:spcPct val="0"/>
            </a:spcBef>
            <a:spcAft>
              <a:spcPct val="35000"/>
            </a:spcAft>
            <a:buNone/>
          </a:pPr>
          <a:r>
            <a:rPr lang="en-US" sz="3700" b="1" kern="1200" dirty="0"/>
            <a:t>This histogram is showing each variable with its count.</a:t>
          </a:r>
          <a:endParaRPr lang="tr-TR" sz="3700" b="1" kern="1200" dirty="0"/>
        </a:p>
      </dsp:txBody>
      <dsp:txXfrm>
        <a:off x="142033" y="558422"/>
        <a:ext cx="4544885" cy="3539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B32FE-0104-48BD-9244-0F1C209AA21E}">
      <dsp:nvSpPr>
        <dsp:cNvPr id="0" name=""/>
        <dsp:cNvSpPr/>
      </dsp:nvSpPr>
      <dsp:spPr>
        <a:xfrm>
          <a:off x="142033" y="558422"/>
          <a:ext cx="5429869" cy="3539935"/>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7358" tIns="98679" rIns="49340" bIns="98679" numCol="1" spcCol="1270" anchor="ctr" anchorCtr="0">
          <a:noAutofit/>
        </a:bodyPr>
        <a:lstStyle/>
        <a:p>
          <a:pPr marL="0" lvl="0" indent="0" algn="ctr" defTabSz="1644650">
            <a:lnSpc>
              <a:spcPct val="90000"/>
            </a:lnSpc>
            <a:spcBef>
              <a:spcPct val="0"/>
            </a:spcBef>
            <a:spcAft>
              <a:spcPct val="35000"/>
            </a:spcAft>
            <a:buNone/>
          </a:pPr>
          <a:r>
            <a:rPr lang="tr-TR" sz="3700" b="0" kern="1200" dirty="0"/>
            <a:t>HISTOGRAM</a:t>
          </a:r>
        </a:p>
        <a:p>
          <a:pPr marL="0" lvl="0" indent="0" algn="ctr" defTabSz="1644650">
            <a:lnSpc>
              <a:spcPct val="90000"/>
            </a:lnSpc>
            <a:spcBef>
              <a:spcPct val="0"/>
            </a:spcBef>
            <a:spcAft>
              <a:spcPct val="35000"/>
            </a:spcAft>
            <a:buNone/>
          </a:pPr>
          <a:endParaRPr lang="tr-TR" sz="3700" b="0" kern="1200" dirty="0"/>
        </a:p>
        <a:p>
          <a:pPr marL="0" lvl="0" indent="0" algn="ctr" defTabSz="1644650">
            <a:lnSpc>
              <a:spcPct val="90000"/>
            </a:lnSpc>
            <a:spcBef>
              <a:spcPct val="0"/>
            </a:spcBef>
            <a:spcAft>
              <a:spcPct val="35000"/>
            </a:spcAft>
            <a:buNone/>
          </a:pPr>
          <a:r>
            <a:rPr lang="tr-TR" sz="3700" b="1" kern="1200" dirty="0" err="1"/>
            <a:t>This</a:t>
          </a:r>
          <a:r>
            <a:rPr lang="tr-TR" sz="3700" b="1" kern="1200" dirty="0"/>
            <a:t> histogram is </a:t>
          </a:r>
          <a:r>
            <a:rPr lang="tr-TR" sz="3700" b="1" kern="1200" dirty="0" err="1"/>
            <a:t>showing</a:t>
          </a:r>
          <a:r>
            <a:rPr lang="tr-TR" sz="3700" b="1" kern="1200" dirty="0"/>
            <a:t> </a:t>
          </a:r>
          <a:r>
            <a:rPr lang="tr-TR" sz="3700" b="1" kern="1200" dirty="0" err="1"/>
            <a:t>each</a:t>
          </a:r>
          <a:r>
            <a:rPr lang="tr-TR" sz="3700" b="1" kern="1200" dirty="0"/>
            <a:t> </a:t>
          </a:r>
          <a:r>
            <a:rPr lang="tr-TR" sz="3700" b="1" kern="1200" dirty="0" err="1"/>
            <a:t>variable</a:t>
          </a:r>
          <a:r>
            <a:rPr lang="tr-TR" sz="3700" b="1" kern="1200" dirty="0"/>
            <a:t> </a:t>
          </a:r>
          <a:r>
            <a:rPr lang="tr-TR" sz="3700" b="1" kern="1200" dirty="0" err="1"/>
            <a:t>with</a:t>
          </a:r>
          <a:r>
            <a:rPr lang="tr-TR" sz="3700" b="1" kern="1200" dirty="0"/>
            <a:t> </a:t>
          </a:r>
          <a:r>
            <a:rPr lang="tr-TR" sz="3700" b="1" kern="1200" dirty="0" err="1"/>
            <a:t>its</a:t>
          </a:r>
          <a:r>
            <a:rPr lang="tr-TR" sz="3700" b="1" kern="1200" dirty="0"/>
            <a:t> </a:t>
          </a:r>
          <a:r>
            <a:rPr lang="tr-TR" sz="3700" b="1" kern="1200" dirty="0" err="1"/>
            <a:t>count</a:t>
          </a:r>
          <a:r>
            <a:rPr lang="tr-TR" sz="3700" b="1" kern="1200" dirty="0"/>
            <a:t>.</a:t>
          </a:r>
        </a:p>
      </dsp:txBody>
      <dsp:txXfrm>
        <a:off x="142033" y="558422"/>
        <a:ext cx="4544885" cy="3539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3F49F-85A6-4FCD-915A-7EFF843A8F09}" type="datetimeFigureOut">
              <a:rPr lang="en-US" smtClean="0"/>
              <a:t>11/26/23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941B16-836B-4E9E-AA83-C5073D7EEA4C}" type="slidenum">
              <a:rPr lang="en-US" smtClean="0"/>
              <a:t>‹#›</a:t>
            </a:fld>
            <a:endParaRPr lang="en-US"/>
          </a:p>
        </p:txBody>
      </p:sp>
    </p:spTree>
    <p:extLst>
      <p:ext uri="{BB962C8B-B14F-4D97-AF65-F5344CB8AC3E}">
        <p14:creationId xmlns:p14="http://schemas.microsoft.com/office/powerpoint/2010/main" val="2755980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4</a:t>
            </a:fld>
            <a:endParaRPr lang="en-US"/>
          </a:p>
        </p:txBody>
      </p:sp>
    </p:spTree>
    <p:extLst>
      <p:ext uri="{BB962C8B-B14F-4D97-AF65-F5344CB8AC3E}">
        <p14:creationId xmlns:p14="http://schemas.microsoft.com/office/powerpoint/2010/main" val="3257396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13</a:t>
            </a:fld>
            <a:endParaRPr lang="en-US"/>
          </a:p>
        </p:txBody>
      </p:sp>
    </p:spTree>
    <p:extLst>
      <p:ext uri="{BB962C8B-B14F-4D97-AF65-F5344CB8AC3E}">
        <p14:creationId xmlns:p14="http://schemas.microsoft.com/office/powerpoint/2010/main" val="318455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14</a:t>
            </a:fld>
            <a:endParaRPr lang="en-US"/>
          </a:p>
        </p:txBody>
      </p:sp>
    </p:spTree>
    <p:extLst>
      <p:ext uri="{BB962C8B-B14F-4D97-AF65-F5344CB8AC3E}">
        <p14:creationId xmlns:p14="http://schemas.microsoft.com/office/powerpoint/2010/main" val="3004726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15</a:t>
            </a:fld>
            <a:endParaRPr lang="en-US"/>
          </a:p>
        </p:txBody>
      </p:sp>
    </p:spTree>
    <p:extLst>
      <p:ext uri="{BB962C8B-B14F-4D97-AF65-F5344CB8AC3E}">
        <p14:creationId xmlns:p14="http://schemas.microsoft.com/office/powerpoint/2010/main" val="1061704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16</a:t>
            </a:fld>
            <a:endParaRPr lang="en-US"/>
          </a:p>
        </p:txBody>
      </p:sp>
    </p:spTree>
    <p:extLst>
      <p:ext uri="{BB962C8B-B14F-4D97-AF65-F5344CB8AC3E}">
        <p14:creationId xmlns:p14="http://schemas.microsoft.com/office/powerpoint/2010/main" val="2573034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17</a:t>
            </a:fld>
            <a:endParaRPr lang="en-US"/>
          </a:p>
        </p:txBody>
      </p:sp>
    </p:spTree>
    <p:extLst>
      <p:ext uri="{BB962C8B-B14F-4D97-AF65-F5344CB8AC3E}">
        <p14:creationId xmlns:p14="http://schemas.microsoft.com/office/powerpoint/2010/main" val="1092386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18</a:t>
            </a:fld>
            <a:endParaRPr lang="en-US"/>
          </a:p>
        </p:txBody>
      </p:sp>
    </p:spTree>
    <p:extLst>
      <p:ext uri="{BB962C8B-B14F-4D97-AF65-F5344CB8AC3E}">
        <p14:creationId xmlns:p14="http://schemas.microsoft.com/office/powerpoint/2010/main" val="472966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22</a:t>
            </a:fld>
            <a:endParaRPr lang="en-US"/>
          </a:p>
        </p:txBody>
      </p:sp>
    </p:spTree>
    <p:extLst>
      <p:ext uri="{BB962C8B-B14F-4D97-AF65-F5344CB8AC3E}">
        <p14:creationId xmlns:p14="http://schemas.microsoft.com/office/powerpoint/2010/main" val="2463248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23</a:t>
            </a:fld>
            <a:endParaRPr lang="en-US"/>
          </a:p>
        </p:txBody>
      </p:sp>
    </p:spTree>
    <p:extLst>
      <p:ext uri="{BB962C8B-B14F-4D97-AF65-F5344CB8AC3E}">
        <p14:creationId xmlns:p14="http://schemas.microsoft.com/office/powerpoint/2010/main" val="3338798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24</a:t>
            </a:fld>
            <a:endParaRPr lang="en-US"/>
          </a:p>
        </p:txBody>
      </p:sp>
    </p:spTree>
    <p:extLst>
      <p:ext uri="{BB962C8B-B14F-4D97-AF65-F5344CB8AC3E}">
        <p14:creationId xmlns:p14="http://schemas.microsoft.com/office/powerpoint/2010/main" val="3228945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25</a:t>
            </a:fld>
            <a:endParaRPr lang="en-US"/>
          </a:p>
        </p:txBody>
      </p:sp>
    </p:spTree>
    <p:extLst>
      <p:ext uri="{BB962C8B-B14F-4D97-AF65-F5344CB8AC3E}">
        <p14:creationId xmlns:p14="http://schemas.microsoft.com/office/powerpoint/2010/main" val="746546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5</a:t>
            </a:fld>
            <a:endParaRPr lang="en-US"/>
          </a:p>
        </p:txBody>
      </p:sp>
    </p:spTree>
    <p:extLst>
      <p:ext uri="{BB962C8B-B14F-4D97-AF65-F5344CB8AC3E}">
        <p14:creationId xmlns:p14="http://schemas.microsoft.com/office/powerpoint/2010/main" val="178203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26</a:t>
            </a:fld>
            <a:endParaRPr lang="en-US"/>
          </a:p>
        </p:txBody>
      </p:sp>
    </p:spTree>
    <p:extLst>
      <p:ext uri="{BB962C8B-B14F-4D97-AF65-F5344CB8AC3E}">
        <p14:creationId xmlns:p14="http://schemas.microsoft.com/office/powerpoint/2010/main" val="915760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27</a:t>
            </a:fld>
            <a:endParaRPr lang="en-US"/>
          </a:p>
        </p:txBody>
      </p:sp>
    </p:spTree>
    <p:extLst>
      <p:ext uri="{BB962C8B-B14F-4D97-AF65-F5344CB8AC3E}">
        <p14:creationId xmlns:p14="http://schemas.microsoft.com/office/powerpoint/2010/main" val="995006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28</a:t>
            </a:fld>
            <a:endParaRPr lang="en-US"/>
          </a:p>
        </p:txBody>
      </p:sp>
    </p:spTree>
    <p:extLst>
      <p:ext uri="{BB962C8B-B14F-4D97-AF65-F5344CB8AC3E}">
        <p14:creationId xmlns:p14="http://schemas.microsoft.com/office/powerpoint/2010/main" val="1633534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29</a:t>
            </a:fld>
            <a:endParaRPr lang="en-US"/>
          </a:p>
        </p:txBody>
      </p:sp>
    </p:spTree>
    <p:extLst>
      <p:ext uri="{BB962C8B-B14F-4D97-AF65-F5344CB8AC3E}">
        <p14:creationId xmlns:p14="http://schemas.microsoft.com/office/powerpoint/2010/main" val="3267992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37</a:t>
            </a:fld>
            <a:endParaRPr lang="en-US"/>
          </a:p>
        </p:txBody>
      </p:sp>
    </p:spTree>
    <p:extLst>
      <p:ext uri="{BB962C8B-B14F-4D97-AF65-F5344CB8AC3E}">
        <p14:creationId xmlns:p14="http://schemas.microsoft.com/office/powerpoint/2010/main" val="591680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38</a:t>
            </a:fld>
            <a:endParaRPr lang="en-US"/>
          </a:p>
        </p:txBody>
      </p:sp>
    </p:spTree>
    <p:extLst>
      <p:ext uri="{BB962C8B-B14F-4D97-AF65-F5344CB8AC3E}">
        <p14:creationId xmlns:p14="http://schemas.microsoft.com/office/powerpoint/2010/main" val="1872080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39</a:t>
            </a:fld>
            <a:endParaRPr lang="en-US"/>
          </a:p>
        </p:txBody>
      </p:sp>
    </p:spTree>
    <p:extLst>
      <p:ext uri="{BB962C8B-B14F-4D97-AF65-F5344CB8AC3E}">
        <p14:creationId xmlns:p14="http://schemas.microsoft.com/office/powerpoint/2010/main" val="1577374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40</a:t>
            </a:fld>
            <a:endParaRPr lang="en-US"/>
          </a:p>
        </p:txBody>
      </p:sp>
    </p:spTree>
    <p:extLst>
      <p:ext uri="{BB962C8B-B14F-4D97-AF65-F5344CB8AC3E}">
        <p14:creationId xmlns:p14="http://schemas.microsoft.com/office/powerpoint/2010/main" val="2940763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41</a:t>
            </a:fld>
            <a:endParaRPr lang="en-US"/>
          </a:p>
        </p:txBody>
      </p:sp>
    </p:spTree>
    <p:extLst>
      <p:ext uri="{BB962C8B-B14F-4D97-AF65-F5344CB8AC3E}">
        <p14:creationId xmlns:p14="http://schemas.microsoft.com/office/powerpoint/2010/main" val="2694849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42</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6</a:t>
            </a:fld>
            <a:endParaRPr lang="en-US"/>
          </a:p>
        </p:txBody>
      </p:sp>
    </p:spTree>
    <p:extLst>
      <p:ext uri="{BB962C8B-B14F-4D97-AF65-F5344CB8AC3E}">
        <p14:creationId xmlns:p14="http://schemas.microsoft.com/office/powerpoint/2010/main" val="4151657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7</a:t>
            </a:fld>
            <a:endParaRPr lang="en-US"/>
          </a:p>
        </p:txBody>
      </p:sp>
    </p:spTree>
    <p:extLst>
      <p:ext uri="{BB962C8B-B14F-4D97-AF65-F5344CB8AC3E}">
        <p14:creationId xmlns:p14="http://schemas.microsoft.com/office/powerpoint/2010/main" val="1966784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8</a:t>
            </a:fld>
            <a:endParaRPr lang="en-US"/>
          </a:p>
        </p:txBody>
      </p:sp>
    </p:spTree>
    <p:extLst>
      <p:ext uri="{BB962C8B-B14F-4D97-AF65-F5344CB8AC3E}">
        <p14:creationId xmlns:p14="http://schemas.microsoft.com/office/powerpoint/2010/main" val="19997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9</a:t>
            </a:fld>
            <a:endParaRPr lang="en-US"/>
          </a:p>
        </p:txBody>
      </p:sp>
    </p:spTree>
    <p:extLst>
      <p:ext uri="{BB962C8B-B14F-4D97-AF65-F5344CB8AC3E}">
        <p14:creationId xmlns:p14="http://schemas.microsoft.com/office/powerpoint/2010/main" val="1076997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10</a:t>
            </a:fld>
            <a:endParaRPr lang="en-US"/>
          </a:p>
        </p:txBody>
      </p:sp>
    </p:spTree>
    <p:extLst>
      <p:ext uri="{BB962C8B-B14F-4D97-AF65-F5344CB8AC3E}">
        <p14:creationId xmlns:p14="http://schemas.microsoft.com/office/powerpoint/2010/main" val="3253975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11</a:t>
            </a:fld>
            <a:endParaRPr lang="en-US"/>
          </a:p>
        </p:txBody>
      </p:sp>
    </p:spTree>
    <p:extLst>
      <p:ext uri="{BB962C8B-B14F-4D97-AF65-F5344CB8AC3E}">
        <p14:creationId xmlns:p14="http://schemas.microsoft.com/office/powerpoint/2010/main" val="239667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941B16-836B-4E9E-AA83-C5073D7EEA4C}" type="slidenum">
              <a:rPr lang="en-US" smtClean="0"/>
              <a:t>12</a:t>
            </a:fld>
            <a:endParaRPr lang="en-US"/>
          </a:p>
        </p:txBody>
      </p:sp>
    </p:spTree>
    <p:extLst>
      <p:ext uri="{BB962C8B-B14F-4D97-AF65-F5344CB8AC3E}">
        <p14:creationId xmlns:p14="http://schemas.microsoft.com/office/powerpoint/2010/main" val="3954302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05371C-CD44-4B7E-9B67-B162E1DC0BF6}" type="datetimeFigureOut">
              <a:rPr lang="en-US" smtClean="0"/>
              <a:t>11/26/23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B7D8E-BBED-4E00-9322-5D94C108F9F4}" type="slidenum">
              <a:rPr lang="en-US" smtClean="0"/>
              <a:t>‹#›</a:t>
            </a:fld>
            <a:endParaRPr lang="en-US"/>
          </a:p>
        </p:txBody>
      </p:sp>
    </p:spTree>
    <p:extLst>
      <p:ext uri="{BB962C8B-B14F-4D97-AF65-F5344CB8AC3E}">
        <p14:creationId xmlns:p14="http://schemas.microsoft.com/office/powerpoint/2010/main" val="31148818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05371C-CD44-4B7E-9B67-B162E1DC0BF6}" type="datetimeFigureOut">
              <a:rPr lang="en-US" smtClean="0"/>
              <a:t>11/26/23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B7D8E-BBED-4E00-9322-5D94C108F9F4}" type="slidenum">
              <a:rPr lang="en-US" smtClean="0"/>
              <a:t>‹#›</a:t>
            </a:fld>
            <a:endParaRPr lang="en-US"/>
          </a:p>
        </p:txBody>
      </p:sp>
    </p:spTree>
    <p:extLst>
      <p:ext uri="{BB962C8B-B14F-4D97-AF65-F5344CB8AC3E}">
        <p14:creationId xmlns:p14="http://schemas.microsoft.com/office/powerpoint/2010/main" val="1047053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05371C-CD44-4B7E-9B67-B162E1DC0BF6}" type="datetimeFigureOut">
              <a:rPr lang="en-US" smtClean="0"/>
              <a:t>11/26/23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B7D8E-BBED-4E00-9322-5D94C108F9F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09291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05371C-CD44-4B7E-9B67-B162E1DC0BF6}" type="datetimeFigureOut">
              <a:rPr lang="en-US" smtClean="0"/>
              <a:t>11/26/23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B7D8E-BBED-4E00-9322-5D94C108F9F4}" type="slidenum">
              <a:rPr lang="en-US" smtClean="0"/>
              <a:t>‹#›</a:t>
            </a:fld>
            <a:endParaRPr lang="en-US"/>
          </a:p>
        </p:txBody>
      </p:sp>
    </p:spTree>
    <p:extLst>
      <p:ext uri="{BB962C8B-B14F-4D97-AF65-F5344CB8AC3E}">
        <p14:creationId xmlns:p14="http://schemas.microsoft.com/office/powerpoint/2010/main" val="2611069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05371C-CD44-4B7E-9B67-B162E1DC0BF6}" type="datetimeFigureOut">
              <a:rPr lang="en-US" smtClean="0"/>
              <a:t>11/26/23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B7D8E-BBED-4E00-9322-5D94C108F9F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40965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05371C-CD44-4B7E-9B67-B162E1DC0BF6}" type="datetimeFigureOut">
              <a:rPr lang="en-US" smtClean="0"/>
              <a:t>11/26/23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B7D8E-BBED-4E00-9322-5D94C108F9F4}" type="slidenum">
              <a:rPr lang="en-US" smtClean="0"/>
              <a:t>‹#›</a:t>
            </a:fld>
            <a:endParaRPr lang="en-US"/>
          </a:p>
        </p:txBody>
      </p:sp>
    </p:spTree>
    <p:extLst>
      <p:ext uri="{BB962C8B-B14F-4D97-AF65-F5344CB8AC3E}">
        <p14:creationId xmlns:p14="http://schemas.microsoft.com/office/powerpoint/2010/main" val="758133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05371C-CD44-4B7E-9B67-B162E1DC0BF6}" type="datetimeFigureOut">
              <a:rPr lang="en-US" smtClean="0"/>
              <a:t>11/26/23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B7D8E-BBED-4E00-9322-5D94C108F9F4}" type="slidenum">
              <a:rPr lang="en-US" smtClean="0"/>
              <a:t>‹#›</a:t>
            </a:fld>
            <a:endParaRPr lang="en-US"/>
          </a:p>
        </p:txBody>
      </p:sp>
    </p:spTree>
    <p:extLst>
      <p:ext uri="{BB962C8B-B14F-4D97-AF65-F5344CB8AC3E}">
        <p14:creationId xmlns:p14="http://schemas.microsoft.com/office/powerpoint/2010/main" val="914086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05371C-CD44-4B7E-9B67-B162E1DC0BF6}" type="datetimeFigureOut">
              <a:rPr lang="en-US" smtClean="0"/>
              <a:t>11/26/23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B7D8E-BBED-4E00-9322-5D94C108F9F4}" type="slidenum">
              <a:rPr lang="en-US" smtClean="0"/>
              <a:t>‹#›</a:t>
            </a:fld>
            <a:endParaRPr lang="en-US"/>
          </a:p>
        </p:txBody>
      </p:sp>
    </p:spTree>
    <p:extLst>
      <p:ext uri="{BB962C8B-B14F-4D97-AF65-F5344CB8AC3E}">
        <p14:creationId xmlns:p14="http://schemas.microsoft.com/office/powerpoint/2010/main" val="200899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05371C-CD44-4B7E-9B67-B162E1DC0BF6}" type="datetimeFigureOut">
              <a:rPr lang="en-US" smtClean="0"/>
              <a:t>11/26/23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B7D8E-BBED-4E00-9322-5D94C108F9F4}" type="slidenum">
              <a:rPr lang="en-US" smtClean="0"/>
              <a:t>‹#›</a:t>
            </a:fld>
            <a:endParaRPr lang="en-US"/>
          </a:p>
        </p:txBody>
      </p:sp>
    </p:spTree>
    <p:extLst>
      <p:ext uri="{BB962C8B-B14F-4D97-AF65-F5344CB8AC3E}">
        <p14:creationId xmlns:p14="http://schemas.microsoft.com/office/powerpoint/2010/main" val="3978962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05371C-CD44-4B7E-9B67-B162E1DC0BF6}" type="datetimeFigureOut">
              <a:rPr lang="en-US" smtClean="0"/>
              <a:t>11/26/23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7B7D8E-BBED-4E00-9322-5D94C108F9F4}" type="slidenum">
              <a:rPr lang="en-US" smtClean="0"/>
              <a:t>‹#›</a:t>
            </a:fld>
            <a:endParaRPr lang="en-US"/>
          </a:p>
        </p:txBody>
      </p:sp>
    </p:spTree>
    <p:extLst>
      <p:ext uri="{BB962C8B-B14F-4D97-AF65-F5344CB8AC3E}">
        <p14:creationId xmlns:p14="http://schemas.microsoft.com/office/powerpoint/2010/main" val="634430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05371C-CD44-4B7E-9B67-B162E1DC0BF6}" type="datetimeFigureOut">
              <a:rPr lang="en-US" smtClean="0"/>
              <a:t>11/26/23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B7D8E-BBED-4E00-9322-5D94C108F9F4}" type="slidenum">
              <a:rPr lang="en-US" smtClean="0"/>
              <a:t>‹#›</a:t>
            </a:fld>
            <a:endParaRPr lang="en-US"/>
          </a:p>
        </p:txBody>
      </p:sp>
    </p:spTree>
    <p:extLst>
      <p:ext uri="{BB962C8B-B14F-4D97-AF65-F5344CB8AC3E}">
        <p14:creationId xmlns:p14="http://schemas.microsoft.com/office/powerpoint/2010/main" val="1607694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05371C-CD44-4B7E-9B67-B162E1DC0BF6}" type="datetimeFigureOut">
              <a:rPr lang="en-US" smtClean="0"/>
              <a:t>11/26/23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7B7D8E-BBED-4E00-9322-5D94C108F9F4}" type="slidenum">
              <a:rPr lang="en-US" smtClean="0"/>
              <a:t>‹#›</a:t>
            </a:fld>
            <a:endParaRPr lang="en-US"/>
          </a:p>
        </p:txBody>
      </p:sp>
    </p:spTree>
    <p:extLst>
      <p:ext uri="{BB962C8B-B14F-4D97-AF65-F5344CB8AC3E}">
        <p14:creationId xmlns:p14="http://schemas.microsoft.com/office/powerpoint/2010/main" val="86187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05371C-CD44-4B7E-9B67-B162E1DC0BF6}" type="datetimeFigureOut">
              <a:rPr lang="en-US" smtClean="0"/>
              <a:t>11/26/23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7B7D8E-BBED-4E00-9322-5D94C108F9F4}" type="slidenum">
              <a:rPr lang="en-US" smtClean="0"/>
              <a:t>‹#›</a:t>
            </a:fld>
            <a:endParaRPr lang="en-US"/>
          </a:p>
        </p:txBody>
      </p:sp>
    </p:spTree>
    <p:extLst>
      <p:ext uri="{BB962C8B-B14F-4D97-AF65-F5344CB8AC3E}">
        <p14:creationId xmlns:p14="http://schemas.microsoft.com/office/powerpoint/2010/main" val="231237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5371C-CD44-4B7E-9B67-B162E1DC0BF6}" type="datetimeFigureOut">
              <a:rPr lang="en-US" smtClean="0"/>
              <a:t>11/26/23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7B7D8E-BBED-4E00-9322-5D94C108F9F4}" type="slidenum">
              <a:rPr lang="en-US" smtClean="0"/>
              <a:t>‹#›</a:t>
            </a:fld>
            <a:endParaRPr lang="en-US"/>
          </a:p>
        </p:txBody>
      </p:sp>
    </p:spTree>
    <p:extLst>
      <p:ext uri="{BB962C8B-B14F-4D97-AF65-F5344CB8AC3E}">
        <p14:creationId xmlns:p14="http://schemas.microsoft.com/office/powerpoint/2010/main" val="427009147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05371C-CD44-4B7E-9B67-B162E1DC0BF6}" type="datetimeFigureOut">
              <a:rPr lang="en-US" smtClean="0"/>
              <a:t>11/26/23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B7D8E-BBED-4E00-9322-5D94C108F9F4}" type="slidenum">
              <a:rPr lang="en-US" smtClean="0"/>
              <a:t>‹#›</a:t>
            </a:fld>
            <a:endParaRPr lang="en-US"/>
          </a:p>
        </p:txBody>
      </p:sp>
    </p:spTree>
    <p:extLst>
      <p:ext uri="{BB962C8B-B14F-4D97-AF65-F5344CB8AC3E}">
        <p14:creationId xmlns:p14="http://schemas.microsoft.com/office/powerpoint/2010/main" val="201719575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B7D8E-BBED-4E00-9322-5D94C108F9F4}" type="slidenum">
              <a:rPr lang="en-US" smtClean="0"/>
              <a:t>‹#›</a:t>
            </a:fld>
            <a:endParaRPr lang="en-US"/>
          </a:p>
        </p:txBody>
      </p:sp>
      <p:sp>
        <p:nvSpPr>
          <p:cNvPr id="5" name="Date Placeholder 4"/>
          <p:cNvSpPr>
            <a:spLocks noGrp="1"/>
          </p:cNvSpPr>
          <p:nvPr>
            <p:ph type="dt" sz="half" idx="10"/>
          </p:nvPr>
        </p:nvSpPr>
        <p:spPr/>
        <p:txBody>
          <a:bodyPr/>
          <a:lstStyle/>
          <a:p>
            <a:fld id="{BF05371C-CD44-4B7E-9B67-B162E1DC0BF6}" type="datetimeFigureOut">
              <a:rPr lang="en-US" smtClean="0"/>
              <a:t>11/26/23</a:t>
            </a:fld>
            <a:endParaRPr lang="en-US"/>
          </a:p>
        </p:txBody>
      </p:sp>
    </p:spTree>
    <p:extLst>
      <p:ext uri="{BB962C8B-B14F-4D97-AF65-F5344CB8AC3E}">
        <p14:creationId xmlns:p14="http://schemas.microsoft.com/office/powerpoint/2010/main" val="3430929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F05371C-CD44-4B7E-9B67-B162E1DC0BF6}" type="datetimeFigureOut">
              <a:rPr lang="en-US" smtClean="0"/>
              <a:t>11/26/23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27B7D8E-BBED-4E00-9322-5D94C108F9F4}" type="slidenum">
              <a:rPr lang="en-US" smtClean="0"/>
              <a:t>‹#›</a:t>
            </a:fld>
            <a:endParaRPr lang="en-US"/>
          </a:p>
        </p:txBody>
      </p:sp>
    </p:spTree>
    <p:extLst>
      <p:ext uri="{BB962C8B-B14F-4D97-AF65-F5344CB8AC3E}">
        <p14:creationId xmlns:p14="http://schemas.microsoft.com/office/powerpoint/2010/main" val="3111175157"/>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14D0-C7AD-4673-8FA4-E7F1BBC35CA9}"/>
              </a:ext>
            </a:extLst>
          </p:cNvPr>
          <p:cNvSpPr>
            <a:spLocks noGrp="1"/>
          </p:cNvSpPr>
          <p:nvPr>
            <p:ph type="ctrTitle"/>
          </p:nvPr>
        </p:nvSpPr>
        <p:spPr>
          <a:xfrm>
            <a:off x="1625783" y="3630318"/>
            <a:ext cx="7766936" cy="1646302"/>
          </a:xfrm>
        </p:spPr>
        <p:txBody>
          <a:bodyPr>
            <a:normAutofit fontScale="90000"/>
          </a:bodyPr>
          <a:lstStyle/>
          <a:p>
            <a:pPr algn="ctr"/>
            <a:br>
              <a:rPr lang="tr-TR" sz="2000" dirty="0"/>
            </a:br>
            <a:br>
              <a:rPr lang="tr-TR" sz="2000" dirty="0"/>
            </a:br>
            <a:br>
              <a:rPr lang="tr-TR" sz="2000" dirty="0"/>
            </a:br>
            <a:br>
              <a:rPr lang="tr-TR" sz="2000" dirty="0"/>
            </a:br>
            <a:br>
              <a:rPr lang="tr-TR" sz="2000" dirty="0"/>
            </a:br>
            <a:br>
              <a:rPr lang="tr-TR" sz="2000" dirty="0"/>
            </a:br>
            <a:br>
              <a:rPr lang="tr-TR" sz="2000" dirty="0"/>
            </a:br>
            <a:r>
              <a:rPr lang="tr-TR" sz="2000" dirty="0" err="1"/>
              <a:t>Presented</a:t>
            </a:r>
            <a:r>
              <a:rPr lang="tr-TR" sz="2000" dirty="0"/>
              <a:t> </a:t>
            </a:r>
            <a:r>
              <a:rPr lang="tr-TR" sz="2000" dirty="0" err="1"/>
              <a:t>by</a:t>
            </a:r>
            <a:r>
              <a:rPr lang="tr-TR" sz="2000" dirty="0"/>
              <a:t>: </a:t>
            </a:r>
            <a:r>
              <a:rPr lang="tr-TR" sz="2000" dirty="0" err="1"/>
              <a:t>Alamou</a:t>
            </a:r>
            <a:r>
              <a:rPr lang="tr-TR" sz="2000" dirty="0"/>
              <a:t> </a:t>
            </a:r>
            <a:r>
              <a:rPr lang="tr-TR" sz="2000" dirty="0" err="1"/>
              <a:t>Shola</a:t>
            </a:r>
            <a:r>
              <a:rPr lang="tr-TR" sz="2000" dirty="0"/>
              <a:t> Mouhsine DAOUDA</a:t>
            </a:r>
            <a:br>
              <a:rPr lang="en-US" sz="2000" dirty="0"/>
            </a:br>
            <a:endParaRPr lang="en-US" sz="2000" dirty="0"/>
          </a:p>
        </p:txBody>
      </p:sp>
      <p:sp>
        <p:nvSpPr>
          <p:cNvPr id="4" name="Content Placeholder 2">
            <a:extLst>
              <a:ext uri="{FF2B5EF4-FFF2-40B4-BE49-F238E27FC236}">
                <a16:creationId xmlns:a16="http://schemas.microsoft.com/office/drawing/2014/main" id="{0E6CA808-B247-416C-8F62-B5E02CA3610C}"/>
              </a:ext>
            </a:extLst>
          </p:cNvPr>
          <p:cNvSpPr txBox="1">
            <a:spLocks/>
          </p:cNvSpPr>
          <p:nvPr/>
        </p:nvSpPr>
        <p:spPr>
          <a:xfrm>
            <a:off x="1625783" y="1978983"/>
            <a:ext cx="7948712" cy="145678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300" b="1" kern="0" dirty="0">
                <a:solidFill>
                  <a:schemeClr val="accent3"/>
                </a:solidFill>
                <a:effectLst/>
                <a:latin typeface="Times New Roman" panose="02020603050405020304" pitchFamily="18" charset="0"/>
                <a:ea typeface="Times New Roman" panose="02020603050405020304" pitchFamily="18" charset="0"/>
                <a:cs typeface="Arial" panose="020B0604020202020204" pitchFamily="34" charset="0"/>
              </a:rPr>
              <a:t>Predictive Analysis of Academic Performance via Social Media Influence Metrics</a:t>
            </a:r>
            <a:endParaRPr lang="en-US" sz="3300" kern="100" dirty="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p>
            <a:pPr marL="0" indent="0" algn="ctr">
              <a:buNone/>
            </a:pPr>
            <a:endParaRPr lang="en-US" sz="1800" kern="100" dirty="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9AA15B5-D5CA-4479-AA3F-E72D79F272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29849" y="136573"/>
            <a:ext cx="1544827" cy="1544827"/>
          </a:xfrm>
          <a:prstGeom prst="rect">
            <a:avLst/>
          </a:prstGeom>
        </p:spPr>
      </p:pic>
      <p:sp>
        <p:nvSpPr>
          <p:cNvPr id="5" name="Subtitle 4">
            <a:extLst>
              <a:ext uri="{FF2B5EF4-FFF2-40B4-BE49-F238E27FC236}">
                <a16:creationId xmlns:a16="http://schemas.microsoft.com/office/drawing/2014/main" id="{08BC0D76-1C11-78DD-2ABF-FE2E927CEDB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8073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aphicFrame>
        <p:nvGraphicFramePr>
          <p:cNvPr id="21" name="Content Placeholder 7">
            <a:extLst>
              <a:ext uri="{FF2B5EF4-FFF2-40B4-BE49-F238E27FC236}">
                <a16:creationId xmlns:a16="http://schemas.microsoft.com/office/drawing/2014/main" id="{AB180260-4254-79A1-A87E-EE55F85986AE}"/>
              </a:ext>
            </a:extLst>
          </p:cNvPr>
          <p:cNvGraphicFramePr>
            <a:graphicFrameLocks noGrp="1"/>
          </p:cNvGraphicFramePr>
          <p:nvPr>
            <p:ph idx="1"/>
            <p:extLst>
              <p:ext uri="{D42A27DB-BD31-4B8C-83A1-F6EECF244321}">
                <p14:modId xmlns:p14="http://schemas.microsoft.com/office/powerpoint/2010/main" val="3828822972"/>
              </p:ext>
            </p:extLst>
          </p:nvPr>
        </p:nvGraphicFramePr>
        <p:xfrm>
          <a:off x="-12429" y="54460"/>
          <a:ext cx="6575602" cy="4597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A7FD81D4-5C4E-870C-77E6-B68E3F45AA5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729300" y="1"/>
            <a:ext cx="6475129" cy="6035039"/>
          </a:xfrm>
          <a:prstGeom prst="rect">
            <a:avLst/>
          </a:prstGeom>
        </p:spPr>
      </p:pic>
    </p:spTree>
    <p:extLst>
      <p:ext uri="{BB962C8B-B14F-4D97-AF65-F5344CB8AC3E}">
        <p14:creationId xmlns:p14="http://schemas.microsoft.com/office/powerpoint/2010/main" val="2336289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aphicFrame>
        <p:nvGraphicFramePr>
          <p:cNvPr id="21" name="Content Placeholder 7">
            <a:extLst>
              <a:ext uri="{FF2B5EF4-FFF2-40B4-BE49-F238E27FC236}">
                <a16:creationId xmlns:a16="http://schemas.microsoft.com/office/drawing/2014/main" id="{AB180260-4254-79A1-A87E-EE55F85986AE}"/>
              </a:ext>
            </a:extLst>
          </p:cNvPr>
          <p:cNvGraphicFramePr>
            <a:graphicFrameLocks noGrp="1"/>
          </p:cNvGraphicFramePr>
          <p:nvPr>
            <p:ph idx="1"/>
            <p:extLst>
              <p:ext uri="{D42A27DB-BD31-4B8C-83A1-F6EECF244321}">
                <p14:modId xmlns:p14="http://schemas.microsoft.com/office/powerpoint/2010/main" val="915424140"/>
              </p:ext>
            </p:extLst>
          </p:nvPr>
        </p:nvGraphicFramePr>
        <p:xfrm>
          <a:off x="-12429" y="54460"/>
          <a:ext cx="6575602" cy="4597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aphicFrame>
        <p:nvGraphicFramePr>
          <p:cNvPr id="3" name="Table 3">
            <a:extLst>
              <a:ext uri="{FF2B5EF4-FFF2-40B4-BE49-F238E27FC236}">
                <a16:creationId xmlns:a16="http://schemas.microsoft.com/office/drawing/2014/main" id="{B0837493-963B-73AA-5F74-4E03A9ECF1B9}"/>
              </a:ext>
            </a:extLst>
          </p:cNvPr>
          <p:cNvGraphicFramePr>
            <a:graphicFrameLocks noGrp="1"/>
          </p:cNvGraphicFramePr>
          <p:nvPr/>
        </p:nvGraphicFramePr>
        <p:xfrm>
          <a:off x="5716873" y="0"/>
          <a:ext cx="6632552" cy="6035040"/>
        </p:xfrm>
        <a:graphic>
          <a:graphicData uri="http://schemas.openxmlformats.org/drawingml/2006/table">
            <a:tbl>
              <a:tblPr firstRow="1" bandRow="1">
                <a:tableStyleId>{5C22544A-7EE6-4342-B048-85BDC9FD1C3A}</a:tableStyleId>
              </a:tblPr>
              <a:tblGrid>
                <a:gridCol w="2489950">
                  <a:extLst>
                    <a:ext uri="{9D8B030D-6E8A-4147-A177-3AD203B41FA5}">
                      <a16:colId xmlns:a16="http://schemas.microsoft.com/office/drawing/2014/main" val="3030830275"/>
                    </a:ext>
                  </a:extLst>
                </a:gridCol>
                <a:gridCol w="4142602">
                  <a:extLst>
                    <a:ext uri="{9D8B030D-6E8A-4147-A177-3AD203B41FA5}">
                      <a16:colId xmlns:a16="http://schemas.microsoft.com/office/drawing/2014/main" val="601154181"/>
                    </a:ext>
                  </a:extLst>
                </a:gridCol>
              </a:tblGrid>
              <a:tr h="5663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dirty="0"/>
                        <a:t>Name of </a:t>
                      </a:r>
                      <a:r>
                        <a:rPr lang="tr-TR" dirty="0" err="1"/>
                        <a:t>Journals</a:t>
                      </a:r>
                      <a:endParaRPr lang="en-US" dirty="0"/>
                    </a:p>
                    <a:p>
                      <a:endParaRPr lang="en-US" dirty="0"/>
                    </a:p>
                  </a:txBody>
                  <a:tcPr/>
                </a:tc>
                <a:tc>
                  <a:txBody>
                    <a:bodyPr/>
                    <a:lstStyle/>
                    <a:p>
                      <a:r>
                        <a:rPr lang="en-US" dirty="0"/>
                        <a:t>Web of Science Core Collection</a:t>
                      </a:r>
                    </a:p>
                  </a:txBody>
                  <a:tcPr/>
                </a:tc>
                <a:extLst>
                  <a:ext uri="{0D108BD9-81ED-4DB2-BD59-A6C34878D82A}">
                    <a16:rowId xmlns:a16="http://schemas.microsoft.com/office/drawing/2014/main" val="3974959491"/>
                  </a:ext>
                </a:extLst>
              </a:tr>
              <a:tr h="566378">
                <a:tc>
                  <a:txBody>
                    <a:bodyPr/>
                    <a:lstStyle/>
                    <a:p>
                      <a:r>
                        <a:rPr lang="en-US" dirty="0"/>
                        <a:t>Computers &amp; Operations Research</a:t>
                      </a:r>
                    </a:p>
                  </a:txBody>
                  <a:tcPr/>
                </a:tc>
                <a:tc>
                  <a:txBody>
                    <a:bodyPr/>
                    <a:lstStyle/>
                    <a:p>
                      <a:r>
                        <a:rPr lang="en-US" dirty="0"/>
                        <a:t>Science Citation Index Expanded</a:t>
                      </a:r>
                    </a:p>
                  </a:txBody>
                  <a:tcPr/>
                </a:tc>
                <a:extLst>
                  <a:ext uri="{0D108BD9-81ED-4DB2-BD59-A6C34878D82A}">
                    <a16:rowId xmlns:a16="http://schemas.microsoft.com/office/drawing/2014/main" val="1648690715"/>
                  </a:ext>
                </a:extLst>
              </a:tr>
              <a:tr h="809112">
                <a:tc>
                  <a:txBody>
                    <a:bodyPr/>
                    <a:lstStyle/>
                    <a:p>
                      <a:r>
                        <a:rPr lang="en-US" dirty="0"/>
                        <a:t>European Journal of Operational Research</a:t>
                      </a:r>
                    </a:p>
                    <a:p>
                      <a:endParaRPr lang="en-US" dirty="0"/>
                    </a:p>
                  </a:txBody>
                  <a:tcPr/>
                </a:tc>
                <a:tc>
                  <a:txBody>
                    <a:bodyPr/>
                    <a:lstStyle/>
                    <a:p>
                      <a:r>
                        <a:rPr lang="en-US" dirty="0"/>
                        <a:t>Science Citation Index Expanded</a:t>
                      </a:r>
                    </a:p>
                  </a:txBody>
                  <a:tcPr/>
                </a:tc>
                <a:extLst>
                  <a:ext uri="{0D108BD9-81ED-4DB2-BD59-A6C34878D82A}">
                    <a16:rowId xmlns:a16="http://schemas.microsoft.com/office/drawing/2014/main" val="4074645896"/>
                  </a:ext>
                </a:extLst>
              </a:tr>
              <a:tr h="809112">
                <a:tc>
                  <a:txBody>
                    <a:bodyPr/>
                    <a:lstStyle/>
                    <a:p>
                      <a:r>
                        <a:rPr lang="en-US" dirty="0"/>
                        <a:t>IEEE Transactions on Cybernetics</a:t>
                      </a:r>
                    </a:p>
                    <a:p>
                      <a:endParaRPr lang="en-US" dirty="0"/>
                    </a:p>
                  </a:txBody>
                  <a:tcPr/>
                </a:tc>
                <a:tc>
                  <a:txBody>
                    <a:bodyPr/>
                    <a:lstStyle/>
                    <a:p>
                      <a:r>
                        <a:rPr lang="en-US" dirty="0"/>
                        <a:t>Science Citation Index Expanded</a:t>
                      </a:r>
                    </a:p>
                    <a:p>
                      <a:endParaRPr lang="en-US" dirty="0"/>
                    </a:p>
                  </a:txBody>
                  <a:tcPr/>
                </a:tc>
                <a:extLst>
                  <a:ext uri="{0D108BD9-81ED-4DB2-BD59-A6C34878D82A}">
                    <a16:rowId xmlns:a16="http://schemas.microsoft.com/office/drawing/2014/main" val="3227433993"/>
                  </a:ext>
                </a:extLst>
              </a:tr>
              <a:tr h="1537312">
                <a:tc>
                  <a:txBody>
                    <a:bodyPr/>
                    <a:lstStyle/>
                    <a:p>
                      <a:r>
                        <a:rPr lang="en-US" dirty="0"/>
                        <a:t>JOURNAL OF KING SAUD UNIVERSITY-COMPUTER AND INFORMATION SCIENCES</a:t>
                      </a:r>
                    </a:p>
                    <a:p>
                      <a:endParaRPr lang="en-US" dirty="0"/>
                    </a:p>
                  </a:txBody>
                  <a:tcPr/>
                </a:tc>
                <a:tc>
                  <a:txBody>
                    <a:bodyPr/>
                    <a:lstStyle/>
                    <a:p>
                      <a:r>
                        <a:rPr lang="en-US" dirty="0"/>
                        <a:t>Science Citation Index Expanded</a:t>
                      </a:r>
                    </a:p>
                  </a:txBody>
                  <a:tcPr/>
                </a:tc>
                <a:extLst>
                  <a:ext uri="{0D108BD9-81ED-4DB2-BD59-A6C34878D82A}">
                    <a16:rowId xmlns:a16="http://schemas.microsoft.com/office/drawing/2014/main" val="4294281023"/>
                  </a:ext>
                </a:extLst>
              </a:tr>
              <a:tr h="1051845">
                <a:tc>
                  <a:txBody>
                    <a:bodyPr/>
                    <a:lstStyle/>
                    <a:p>
                      <a:r>
                        <a:rPr lang="en-US" dirty="0"/>
                        <a:t>COMPUTERS &amp; INDUSTRIAL ENGINEERING</a:t>
                      </a:r>
                    </a:p>
                    <a:p>
                      <a:endParaRPr lang="en-US" dirty="0"/>
                    </a:p>
                  </a:txBody>
                  <a:tcPr/>
                </a:tc>
                <a:tc>
                  <a:txBody>
                    <a:bodyPr/>
                    <a:lstStyle/>
                    <a:p>
                      <a:r>
                        <a:rPr lang="en-US" dirty="0"/>
                        <a:t>Science Citation Index Expanded</a:t>
                      </a:r>
                    </a:p>
                  </a:txBody>
                  <a:tcPr/>
                </a:tc>
                <a:extLst>
                  <a:ext uri="{0D108BD9-81ED-4DB2-BD59-A6C34878D82A}">
                    <a16:rowId xmlns:a16="http://schemas.microsoft.com/office/drawing/2014/main" val="635334599"/>
                  </a:ext>
                </a:extLst>
              </a:tr>
            </a:tbl>
          </a:graphicData>
        </a:graphic>
      </p:graphicFrame>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729300" y="-3"/>
            <a:ext cx="6475129" cy="6035043"/>
          </a:xfrm>
          <a:prstGeom prst="rect">
            <a:avLst/>
          </a:prstGeom>
        </p:spPr>
      </p:pic>
    </p:spTree>
    <p:extLst>
      <p:ext uri="{BB962C8B-B14F-4D97-AF65-F5344CB8AC3E}">
        <p14:creationId xmlns:p14="http://schemas.microsoft.com/office/powerpoint/2010/main" val="3931644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aphicFrame>
        <p:nvGraphicFramePr>
          <p:cNvPr id="21" name="Content Placeholder 7">
            <a:extLst>
              <a:ext uri="{FF2B5EF4-FFF2-40B4-BE49-F238E27FC236}">
                <a16:creationId xmlns:a16="http://schemas.microsoft.com/office/drawing/2014/main" id="{AB180260-4254-79A1-A87E-EE55F85986AE}"/>
              </a:ext>
            </a:extLst>
          </p:cNvPr>
          <p:cNvGraphicFramePr>
            <a:graphicFrameLocks noGrp="1"/>
          </p:cNvGraphicFramePr>
          <p:nvPr>
            <p:ph idx="1"/>
            <p:extLst>
              <p:ext uri="{D42A27DB-BD31-4B8C-83A1-F6EECF244321}">
                <p14:modId xmlns:p14="http://schemas.microsoft.com/office/powerpoint/2010/main" val="1224470647"/>
              </p:ext>
            </p:extLst>
          </p:nvPr>
        </p:nvGraphicFramePr>
        <p:xfrm>
          <a:off x="-12429" y="54460"/>
          <a:ext cx="6575602" cy="4597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729300" y="0"/>
            <a:ext cx="6620125" cy="4652270"/>
          </a:xfrm>
          <a:prstGeom prst="rect">
            <a:avLst/>
          </a:prstGeom>
        </p:spPr>
      </p:pic>
    </p:spTree>
    <p:extLst>
      <p:ext uri="{BB962C8B-B14F-4D97-AF65-F5344CB8AC3E}">
        <p14:creationId xmlns:p14="http://schemas.microsoft.com/office/powerpoint/2010/main" val="226722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aphicFrame>
        <p:nvGraphicFramePr>
          <p:cNvPr id="21" name="Content Placeholder 7">
            <a:extLst>
              <a:ext uri="{FF2B5EF4-FFF2-40B4-BE49-F238E27FC236}">
                <a16:creationId xmlns:a16="http://schemas.microsoft.com/office/drawing/2014/main" id="{AB180260-4254-79A1-A87E-EE55F85986AE}"/>
              </a:ext>
            </a:extLst>
          </p:cNvPr>
          <p:cNvGraphicFramePr>
            <a:graphicFrameLocks noGrp="1"/>
          </p:cNvGraphicFramePr>
          <p:nvPr>
            <p:ph idx="1"/>
            <p:extLst>
              <p:ext uri="{D42A27DB-BD31-4B8C-83A1-F6EECF244321}">
                <p14:modId xmlns:p14="http://schemas.microsoft.com/office/powerpoint/2010/main" val="107457413"/>
              </p:ext>
            </p:extLst>
          </p:nvPr>
        </p:nvGraphicFramePr>
        <p:xfrm>
          <a:off x="-12429" y="54460"/>
          <a:ext cx="6575602" cy="4597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650587" y="-29497"/>
            <a:ext cx="6541413" cy="6035040"/>
          </a:xfrm>
          <a:prstGeom prst="rect">
            <a:avLst/>
          </a:prstGeom>
        </p:spPr>
      </p:pic>
      <p:graphicFrame>
        <p:nvGraphicFramePr>
          <p:cNvPr id="2" name="Table 3">
            <a:extLst>
              <a:ext uri="{FF2B5EF4-FFF2-40B4-BE49-F238E27FC236}">
                <a16:creationId xmlns:a16="http://schemas.microsoft.com/office/drawing/2014/main" id="{4C0FD523-8EC3-3DE3-43AE-9530E7327CC1}"/>
              </a:ext>
            </a:extLst>
          </p:cNvPr>
          <p:cNvGraphicFramePr>
            <a:graphicFrameLocks noGrp="1"/>
          </p:cNvGraphicFramePr>
          <p:nvPr>
            <p:extLst>
              <p:ext uri="{D42A27DB-BD31-4B8C-83A1-F6EECF244321}">
                <p14:modId xmlns:p14="http://schemas.microsoft.com/office/powerpoint/2010/main" val="1960639368"/>
              </p:ext>
            </p:extLst>
          </p:nvPr>
        </p:nvGraphicFramePr>
        <p:xfrm>
          <a:off x="0" y="667036"/>
          <a:ext cx="5388077" cy="5212653"/>
        </p:xfrm>
        <a:graphic>
          <a:graphicData uri="http://schemas.openxmlformats.org/drawingml/2006/table">
            <a:tbl>
              <a:tblPr firstRow="1" bandRow="1">
                <a:tableStyleId>{5C22544A-7EE6-4342-B048-85BDC9FD1C3A}</a:tableStyleId>
              </a:tblPr>
              <a:tblGrid>
                <a:gridCol w="5388077">
                  <a:extLst>
                    <a:ext uri="{9D8B030D-6E8A-4147-A177-3AD203B41FA5}">
                      <a16:colId xmlns:a16="http://schemas.microsoft.com/office/drawing/2014/main" val="718086011"/>
                    </a:ext>
                  </a:extLst>
                </a:gridCol>
              </a:tblGrid>
              <a:tr h="5212653">
                <a:tc>
                  <a:txBody>
                    <a:bodyPr/>
                    <a:lstStyle/>
                    <a:p>
                      <a:r>
                        <a:rPr lang="en-US" dirty="0"/>
                        <a:t>Based on the given plot, it can be observed that students with approximately 1000 friends on social media have an average GPA of 3. Students with around 2000 friends have an average GPA of 2.7. Those with 3000 friends have an average GPA of approximately 2, while students with about 4000 friends have an average GPA of 2.2.</a:t>
                      </a:r>
                    </a:p>
                    <a:p>
                      <a:endParaRPr lang="en-US" dirty="0"/>
                    </a:p>
                    <a:p>
                      <a:r>
                        <a:rPr lang="en-US" dirty="0"/>
                        <a:t>From this data, we can conclude that there seems to be a relationship between the number of friends on social media and the average GPA of students. Initially, as the number of friends increases from 1000 to 2000, the average GPA decreases slightly from 3 to 2.7. However, as the number of friends continues to increase from 2000 to 4000, the average GPA remains relatively stable around 2.2 to 2.7.</a:t>
                      </a:r>
                    </a:p>
                  </a:txBody>
                  <a:tcPr/>
                </a:tc>
                <a:extLst>
                  <a:ext uri="{0D108BD9-81ED-4DB2-BD59-A6C34878D82A}">
                    <a16:rowId xmlns:a16="http://schemas.microsoft.com/office/drawing/2014/main" val="530964673"/>
                  </a:ext>
                </a:extLst>
              </a:tr>
            </a:tbl>
          </a:graphicData>
        </a:graphic>
      </p:graphicFrame>
    </p:spTree>
    <p:extLst>
      <p:ext uri="{BB962C8B-B14F-4D97-AF65-F5344CB8AC3E}">
        <p14:creationId xmlns:p14="http://schemas.microsoft.com/office/powerpoint/2010/main" val="3024231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aphicFrame>
        <p:nvGraphicFramePr>
          <p:cNvPr id="21" name="Content Placeholder 7">
            <a:extLst>
              <a:ext uri="{FF2B5EF4-FFF2-40B4-BE49-F238E27FC236}">
                <a16:creationId xmlns:a16="http://schemas.microsoft.com/office/drawing/2014/main" id="{AB180260-4254-79A1-A87E-EE55F85986AE}"/>
              </a:ext>
            </a:extLst>
          </p:cNvPr>
          <p:cNvGraphicFramePr>
            <a:graphicFrameLocks noGrp="1"/>
          </p:cNvGraphicFramePr>
          <p:nvPr>
            <p:ph idx="1"/>
            <p:extLst>
              <p:ext uri="{D42A27DB-BD31-4B8C-83A1-F6EECF244321}">
                <p14:modId xmlns:p14="http://schemas.microsoft.com/office/powerpoint/2010/main" val="2819260554"/>
              </p:ext>
            </p:extLst>
          </p:nvPr>
        </p:nvGraphicFramePr>
        <p:xfrm>
          <a:off x="-12429" y="54460"/>
          <a:ext cx="6575602" cy="4597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650587" y="-3"/>
            <a:ext cx="6620125" cy="5369852"/>
          </a:xfrm>
          <a:prstGeom prst="rect">
            <a:avLst/>
          </a:prstGeom>
        </p:spPr>
      </p:pic>
      <p:graphicFrame>
        <p:nvGraphicFramePr>
          <p:cNvPr id="2" name="Table 3">
            <a:extLst>
              <a:ext uri="{FF2B5EF4-FFF2-40B4-BE49-F238E27FC236}">
                <a16:creationId xmlns:a16="http://schemas.microsoft.com/office/drawing/2014/main" id="{82AF821A-DBFA-2A9B-973E-86B8BC39DFF8}"/>
              </a:ext>
            </a:extLst>
          </p:cNvPr>
          <p:cNvGraphicFramePr>
            <a:graphicFrameLocks noGrp="1"/>
          </p:cNvGraphicFramePr>
          <p:nvPr>
            <p:extLst>
              <p:ext uri="{D42A27DB-BD31-4B8C-83A1-F6EECF244321}">
                <p14:modId xmlns:p14="http://schemas.microsoft.com/office/powerpoint/2010/main" val="315264430"/>
              </p:ext>
            </p:extLst>
          </p:nvPr>
        </p:nvGraphicFramePr>
        <p:xfrm>
          <a:off x="154040" y="671435"/>
          <a:ext cx="4660126" cy="5303520"/>
        </p:xfrm>
        <a:graphic>
          <a:graphicData uri="http://schemas.openxmlformats.org/drawingml/2006/table">
            <a:tbl>
              <a:tblPr firstRow="1" bandRow="1">
                <a:tableStyleId>{5C22544A-7EE6-4342-B048-85BDC9FD1C3A}</a:tableStyleId>
              </a:tblPr>
              <a:tblGrid>
                <a:gridCol w="4660126">
                  <a:extLst>
                    <a:ext uri="{9D8B030D-6E8A-4147-A177-3AD203B41FA5}">
                      <a16:colId xmlns:a16="http://schemas.microsoft.com/office/drawing/2014/main" val="2269982372"/>
                    </a:ext>
                  </a:extLst>
                </a:gridCol>
              </a:tblGrid>
              <a:tr h="5080436">
                <a:tc>
                  <a:txBody>
                    <a:bodyPr/>
                    <a:lstStyle/>
                    <a:p>
                      <a:r>
                        <a:rPr lang="en-US" dirty="0"/>
                        <a:t>According to the visualization, students who do not belong to any groups on social media have an average GPA of 3. On the other hand, students belonging to groups numbered 1, 2, 3, 4, 5, and 6 have average GPAs of 3.2, 2.8, 2.9, 2.7, 2.5, and 2.6, respectively.</a:t>
                      </a:r>
                      <a:endParaRPr lang="tr-TR" dirty="0"/>
                    </a:p>
                    <a:p>
                      <a:endParaRPr lang="tr-TR" dirty="0"/>
                    </a:p>
                    <a:p>
                      <a:r>
                        <a:rPr lang="en-US" dirty="0"/>
                        <a:t>From this data, we can conclude that there appears to be a correlation between group membership on social media and students' average GPA. Students who are part of groups tend to have slightly higher or lower average GPAs compared to those who do not belong to any group. However, the specific relationship is not linear, as the average GPA fluctuates across different group numbers</a:t>
                      </a:r>
                      <a:r>
                        <a:rPr lang="tr-TR" dirty="0"/>
                        <a:t>.</a:t>
                      </a:r>
                      <a:endParaRPr lang="en-US" dirty="0"/>
                    </a:p>
                  </a:txBody>
                  <a:tcPr/>
                </a:tc>
                <a:extLst>
                  <a:ext uri="{0D108BD9-81ED-4DB2-BD59-A6C34878D82A}">
                    <a16:rowId xmlns:a16="http://schemas.microsoft.com/office/drawing/2014/main" val="467641384"/>
                  </a:ext>
                </a:extLst>
              </a:tr>
            </a:tbl>
          </a:graphicData>
        </a:graphic>
      </p:graphicFrame>
    </p:spTree>
    <p:extLst>
      <p:ext uri="{BB962C8B-B14F-4D97-AF65-F5344CB8AC3E}">
        <p14:creationId xmlns:p14="http://schemas.microsoft.com/office/powerpoint/2010/main" val="3332010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aphicFrame>
        <p:nvGraphicFramePr>
          <p:cNvPr id="21" name="Content Placeholder 7">
            <a:extLst>
              <a:ext uri="{FF2B5EF4-FFF2-40B4-BE49-F238E27FC236}">
                <a16:creationId xmlns:a16="http://schemas.microsoft.com/office/drawing/2014/main" id="{AB180260-4254-79A1-A87E-EE55F85986AE}"/>
              </a:ext>
            </a:extLst>
          </p:cNvPr>
          <p:cNvGraphicFramePr>
            <a:graphicFrameLocks noGrp="1"/>
          </p:cNvGraphicFramePr>
          <p:nvPr>
            <p:ph idx="1"/>
            <p:extLst>
              <p:ext uri="{D42A27DB-BD31-4B8C-83A1-F6EECF244321}">
                <p14:modId xmlns:p14="http://schemas.microsoft.com/office/powerpoint/2010/main" val="14605583"/>
              </p:ext>
            </p:extLst>
          </p:nvPr>
        </p:nvGraphicFramePr>
        <p:xfrm>
          <a:off x="-12429" y="54460"/>
          <a:ext cx="6575602" cy="4597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650587" y="-4"/>
            <a:ext cx="6541413" cy="5221457"/>
          </a:xfrm>
          <a:prstGeom prst="rect">
            <a:avLst/>
          </a:prstGeom>
        </p:spPr>
      </p:pic>
      <p:graphicFrame>
        <p:nvGraphicFramePr>
          <p:cNvPr id="2" name="Table 2">
            <a:extLst>
              <a:ext uri="{FF2B5EF4-FFF2-40B4-BE49-F238E27FC236}">
                <a16:creationId xmlns:a16="http://schemas.microsoft.com/office/drawing/2014/main" id="{EC67F832-4DD4-5A1E-CC3D-5C2BDBD80E03}"/>
              </a:ext>
            </a:extLst>
          </p:cNvPr>
          <p:cNvGraphicFramePr>
            <a:graphicFrameLocks noGrp="1"/>
          </p:cNvGraphicFramePr>
          <p:nvPr>
            <p:extLst>
              <p:ext uri="{D42A27DB-BD31-4B8C-83A1-F6EECF244321}">
                <p14:modId xmlns:p14="http://schemas.microsoft.com/office/powerpoint/2010/main" val="3640317039"/>
              </p:ext>
            </p:extLst>
          </p:nvPr>
        </p:nvGraphicFramePr>
        <p:xfrm>
          <a:off x="6215" y="896647"/>
          <a:ext cx="5411359" cy="4324806"/>
        </p:xfrm>
        <a:graphic>
          <a:graphicData uri="http://schemas.openxmlformats.org/drawingml/2006/table">
            <a:tbl>
              <a:tblPr firstRow="1" bandRow="1">
                <a:tableStyleId>{5C22544A-7EE6-4342-B048-85BDC9FD1C3A}</a:tableStyleId>
              </a:tblPr>
              <a:tblGrid>
                <a:gridCol w="5411359">
                  <a:extLst>
                    <a:ext uri="{9D8B030D-6E8A-4147-A177-3AD203B41FA5}">
                      <a16:colId xmlns:a16="http://schemas.microsoft.com/office/drawing/2014/main" val="2648062385"/>
                    </a:ext>
                  </a:extLst>
                </a:gridCol>
              </a:tblGrid>
              <a:tr h="4324806">
                <a:tc>
                  <a:txBody>
                    <a:bodyPr/>
                    <a:lstStyle/>
                    <a:p>
                      <a:r>
                        <a:rPr lang="en-US" dirty="0"/>
                        <a:t>According to this visualization, students who belong to 1, 2, 3, 4, and 5 platforms have average GPAs of 3, 2.7, 2.8, 2.6, and 2.4, respectively.</a:t>
                      </a:r>
                      <a:endParaRPr lang="tr-TR" dirty="0"/>
                    </a:p>
                    <a:p>
                      <a:endParaRPr lang="tr-TR" dirty="0"/>
                    </a:p>
                    <a:p>
                      <a:r>
                        <a:rPr lang="en-US" dirty="0"/>
                        <a:t>From this data, we can conclude that there seems to be a relationship between the number of platforms students belong to and their average GPA. As the number of platforms increases from 1 to 3, there is a slight decrease in the average GPA. However, beyond 3 platforms, the average GPA tends to decrease more significantly with each additional platform.</a:t>
                      </a:r>
                    </a:p>
                  </a:txBody>
                  <a:tcPr/>
                </a:tc>
                <a:extLst>
                  <a:ext uri="{0D108BD9-81ED-4DB2-BD59-A6C34878D82A}">
                    <a16:rowId xmlns:a16="http://schemas.microsoft.com/office/drawing/2014/main" val="582660335"/>
                  </a:ext>
                </a:extLst>
              </a:tr>
            </a:tbl>
          </a:graphicData>
        </a:graphic>
      </p:graphicFrame>
    </p:spTree>
    <p:extLst>
      <p:ext uri="{BB962C8B-B14F-4D97-AF65-F5344CB8AC3E}">
        <p14:creationId xmlns:p14="http://schemas.microsoft.com/office/powerpoint/2010/main" val="1523609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aphicFrame>
        <p:nvGraphicFramePr>
          <p:cNvPr id="21" name="Content Placeholder 7">
            <a:extLst>
              <a:ext uri="{FF2B5EF4-FFF2-40B4-BE49-F238E27FC236}">
                <a16:creationId xmlns:a16="http://schemas.microsoft.com/office/drawing/2014/main" id="{AB180260-4254-79A1-A87E-EE55F85986AE}"/>
              </a:ext>
            </a:extLst>
          </p:cNvPr>
          <p:cNvGraphicFramePr>
            <a:graphicFrameLocks noGrp="1"/>
          </p:cNvGraphicFramePr>
          <p:nvPr>
            <p:ph idx="1"/>
            <p:extLst>
              <p:ext uri="{D42A27DB-BD31-4B8C-83A1-F6EECF244321}">
                <p14:modId xmlns:p14="http://schemas.microsoft.com/office/powerpoint/2010/main" val="2614015746"/>
              </p:ext>
            </p:extLst>
          </p:nvPr>
        </p:nvGraphicFramePr>
        <p:xfrm>
          <a:off x="-12429" y="54460"/>
          <a:ext cx="6575602" cy="4597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650587" y="0"/>
            <a:ext cx="6541413" cy="5319252"/>
          </a:xfrm>
          <a:prstGeom prst="rect">
            <a:avLst/>
          </a:prstGeom>
        </p:spPr>
      </p:pic>
      <p:graphicFrame>
        <p:nvGraphicFramePr>
          <p:cNvPr id="2" name="Table 2">
            <a:extLst>
              <a:ext uri="{FF2B5EF4-FFF2-40B4-BE49-F238E27FC236}">
                <a16:creationId xmlns:a16="http://schemas.microsoft.com/office/drawing/2014/main" id="{07E97E28-4872-3A65-E807-38C185F5BCA1}"/>
              </a:ext>
            </a:extLst>
          </p:cNvPr>
          <p:cNvGraphicFramePr>
            <a:graphicFrameLocks noGrp="1"/>
          </p:cNvGraphicFramePr>
          <p:nvPr>
            <p:extLst>
              <p:ext uri="{D42A27DB-BD31-4B8C-83A1-F6EECF244321}">
                <p14:modId xmlns:p14="http://schemas.microsoft.com/office/powerpoint/2010/main" val="2320633329"/>
              </p:ext>
            </p:extLst>
          </p:nvPr>
        </p:nvGraphicFramePr>
        <p:xfrm>
          <a:off x="21759" y="778660"/>
          <a:ext cx="4914035" cy="4471766"/>
        </p:xfrm>
        <a:graphic>
          <a:graphicData uri="http://schemas.openxmlformats.org/drawingml/2006/table">
            <a:tbl>
              <a:tblPr firstRow="1" bandRow="1">
                <a:tableStyleId>{5C22544A-7EE6-4342-B048-85BDC9FD1C3A}</a:tableStyleId>
              </a:tblPr>
              <a:tblGrid>
                <a:gridCol w="4914035">
                  <a:extLst>
                    <a:ext uri="{9D8B030D-6E8A-4147-A177-3AD203B41FA5}">
                      <a16:colId xmlns:a16="http://schemas.microsoft.com/office/drawing/2014/main" val="1689835457"/>
                    </a:ext>
                  </a:extLst>
                </a:gridCol>
              </a:tblGrid>
              <a:tr h="4471766">
                <a:tc>
                  <a:txBody>
                    <a:bodyPr/>
                    <a:lstStyle/>
                    <a:p>
                      <a:r>
                        <a:rPr lang="en-US" dirty="0"/>
                        <a:t>According to this visualization, students who spend 1, 2, 3, 4, and 5 hours per day on social media have average GPAs of 3.0, 2.8, 2.7, 2.6, and 1.8, respectively.</a:t>
                      </a:r>
                      <a:endParaRPr lang="tr-TR" dirty="0"/>
                    </a:p>
                    <a:p>
                      <a:endParaRPr lang="tr-TR" dirty="0"/>
                    </a:p>
                    <a:p>
                      <a:r>
                        <a:rPr lang="en-US" dirty="0"/>
                        <a:t>From this data, we can conclude that there appears to be a negative correlation between the amount of time spent on social media and students' average GPA. As the number of hours spent on social media increases, the average GPA tends to decrease. Students who spend less time on social media tend to have higher average GPAs compared to those who spend more time.</a:t>
                      </a:r>
                    </a:p>
                  </a:txBody>
                  <a:tcPr/>
                </a:tc>
                <a:extLst>
                  <a:ext uri="{0D108BD9-81ED-4DB2-BD59-A6C34878D82A}">
                    <a16:rowId xmlns:a16="http://schemas.microsoft.com/office/drawing/2014/main" val="2740106990"/>
                  </a:ext>
                </a:extLst>
              </a:tr>
            </a:tbl>
          </a:graphicData>
        </a:graphic>
      </p:graphicFrame>
    </p:spTree>
    <p:extLst>
      <p:ext uri="{BB962C8B-B14F-4D97-AF65-F5344CB8AC3E}">
        <p14:creationId xmlns:p14="http://schemas.microsoft.com/office/powerpoint/2010/main" val="1280897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aphicFrame>
        <p:nvGraphicFramePr>
          <p:cNvPr id="21" name="Content Placeholder 7">
            <a:extLst>
              <a:ext uri="{FF2B5EF4-FFF2-40B4-BE49-F238E27FC236}">
                <a16:creationId xmlns:a16="http://schemas.microsoft.com/office/drawing/2014/main" id="{AB180260-4254-79A1-A87E-EE55F85986AE}"/>
              </a:ext>
            </a:extLst>
          </p:cNvPr>
          <p:cNvGraphicFramePr>
            <a:graphicFrameLocks noGrp="1"/>
          </p:cNvGraphicFramePr>
          <p:nvPr>
            <p:ph idx="1"/>
            <p:extLst>
              <p:ext uri="{D42A27DB-BD31-4B8C-83A1-F6EECF244321}">
                <p14:modId xmlns:p14="http://schemas.microsoft.com/office/powerpoint/2010/main" val="82388788"/>
              </p:ext>
            </p:extLst>
          </p:nvPr>
        </p:nvGraphicFramePr>
        <p:xfrm>
          <a:off x="-12429" y="54460"/>
          <a:ext cx="6575602" cy="4597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650587" y="-4"/>
            <a:ext cx="6541413" cy="5157396"/>
          </a:xfrm>
          <a:prstGeom prst="rect">
            <a:avLst/>
          </a:prstGeom>
        </p:spPr>
      </p:pic>
      <p:graphicFrame>
        <p:nvGraphicFramePr>
          <p:cNvPr id="2" name="Table 2">
            <a:extLst>
              <a:ext uri="{FF2B5EF4-FFF2-40B4-BE49-F238E27FC236}">
                <a16:creationId xmlns:a16="http://schemas.microsoft.com/office/drawing/2014/main" id="{DD62317B-E095-A45E-7792-2A05B76139F3}"/>
              </a:ext>
            </a:extLst>
          </p:cNvPr>
          <p:cNvGraphicFramePr>
            <a:graphicFrameLocks noGrp="1"/>
          </p:cNvGraphicFramePr>
          <p:nvPr>
            <p:extLst>
              <p:ext uri="{D42A27DB-BD31-4B8C-83A1-F6EECF244321}">
                <p14:modId xmlns:p14="http://schemas.microsoft.com/office/powerpoint/2010/main" val="3776687077"/>
              </p:ext>
            </p:extLst>
          </p:nvPr>
        </p:nvGraphicFramePr>
        <p:xfrm>
          <a:off x="124542" y="778657"/>
          <a:ext cx="4660126" cy="4884724"/>
        </p:xfrm>
        <a:graphic>
          <a:graphicData uri="http://schemas.openxmlformats.org/drawingml/2006/table">
            <a:tbl>
              <a:tblPr firstRow="1" bandRow="1">
                <a:tableStyleId>{5C22544A-7EE6-4342-B048-85BDC9FD1C3A}</a:tableStyleId>
              </a:tblPr>
              <a:tblGrid>
                <a:gridCol w="4660126">
                  <a:extLst>
                    <a:ext uri="{9D8B030D-6E8A-4147-A177-3AD203B41FA5}">
                      <a16:colId xmlns:a16="http://schemas.microsoft.com/office/drawing/2014/main" val="3159342190"/>
                    </a:ext>
                  </a:extLst>
                </a:gridCol>
              </a:tblGrid>
              <a:tr h="4884724">
                <a:tc>
                  <a:txBody>
                    <a:bodyPr/>
                    <a:lstStyle/>
                    <a:p>
                      <a:r>
                        <a:rPr lang="en-US" dirty="0"/>
                        <a:t>According to this visualization, students who have 5, 10, 20, 30, 40, and 50 notifications on social media have average GPAs of 3.0, 2.8, 2.7, 2.6, 1.5, and 1.8, respectively.</a:t>
                      </a:r>
                      <a:endParaRPr lang="tr-TR" dirty="0"/>
                    </a:p>
                    <a:p>
                      <a:endParaRPr lang="tr-TR" dirty="0"/>
                    </a:p>
                    <a:p>
                      <a:r>
                        <a:rPr lang="en-US" dirty="0"/>
                        <a:t>From this data, we can conclude that there appears to be a negative correlation between the number of notifications students receive on social media and their average GPA. As the number of notifications increases, the average GPA tends to decrease. Students with fewer notifications tend to have higher average GPAs compared to those with a higher number of notifications.</a:t>
                      </a:r>
                    </a:p>
                  </a:txBody>
                  <a:tcPr/>
                </a:tc>
                <a:extLst>
                  <a:ext uri="{0D108BD9-81ED-4DB2-BD59-A6C34878D82A}">
                    <a16:rowId xmlns:a16="http://schemas.microsoft.com/office/drawing/2014/main" val="4220820575"/>
                  </a:ext>
                </a:extLst>
              </a:tr>
            </a:tbl>
          </a:graphicData>
        </a:graphic>
      </p:graphicFrame>
    </p:spTree>
    <p:extLst>
      <p:ext uri="{BB962C8B-B14F-4D97-AF65-F5344CB8AC3E}">
        <p14:creationId xmlns:p14="http://schemas.microsoft.com/office/powerpoint/2010/main" val="2735348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30" y="54460"/>
            <a:ext cx="6039603" cy="4547037"/>
          </a:xfrm>
        </p:spPr>
        <p:txBody>
          <a:bodyPr>
            <a:normAutofit/>
          </a:bodyPr>
          <a:lstStyle/>
          <a:p>
            <a:pPr marL="0" marR="0" indent="0">
              <a:lnSpc>
                <a:spcPct val="107000"/>
              </a:lnSpc>
              <a:spcBef>
                <a:spcPts val="0"/>
              </a:spcBef>
              <a:spcAft>
                <a:spcPts val="800"/>
              </a:spcAft>
              <a:buNone/>
            </a:pP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a:t>
            </a:r>
            <a:r>
              <a:rPr lang="tr-TR" sz="2800" b="1" dirty="0" err="1">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Heatmap</a:t>
            </a:r>
            <a:endPar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tr-TR"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en-US"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6872" y="-1"/>
            <a:ext cx="6487557" cy="6597445"/>
          </a:xfrm>
          <a:prstGeom prst="rect">
            <a:avLst/>
          </a:prstGeom>
        </p:spPr>
      </p:pic>
      <p:graphicFrame>
        <p:nvGraphicFramePr>
          <p:cNvPr id="3" name="Table 3">
            <a:extLst>
              <a:ext uri="{FF2B5EF4-FFF2-40B4-BE49-F238E27FC236}">
                <a16:creationId xmlns:a16="http://schemas.microsoft.com/office/drawing/2014/main" id="{E8A48B9D-C273-5808-A6E6-A2663C5A2E54}"/>
              </a:ext>
            </a:extLst>
          </p:cNvPr>
          <p:cNvGraphicFramePr>
            <a:graphicFrameLocks noGrp="1"/>
          </p:cNvGraphicFramePr>
          <p:nvPr>
            <p:extLst>
              <p:ext uri="{D42A27DB-BD31-4B8C-83A1-F6EECF244321}">
                <p14:modId xmlns:p14="http://schemas.microsoft.com/office/powerpoint/2010/main" val="4057390032"/>
              </p:ext>
            </p:extLst>
          </p:nvPr>
        </p:nvGraphicFramePr>
        <p:xfrm>
          <a:off x="95189" y="1099575"/>
          <a:ext cx="5204542" cy="4336025"/>
        </p:xfrm>
        <a:graphic>
          <a:graphicData uri="http://schemas.openxmlformats.org/drawingml/2006/table">
            <a:tbl>
              <a:tblPr firstRow="1" bandRow="1">
                <a:tableStyleId>{00A15C55-8517-42AA-B614-E9B94910E393}</a:tableStyleId>
              </a:tblPr>
              <a:tblGrid>
                <a:gridCol w="5204542">
                  <a:extLst>
                    <a:ext uri="{9D8B030D-6E8A-4147-A177-3AD203B41FA5}">
                      <a16:colId xmlns:a16="http://schemas.microsoft.com/office/drawing/2014/main" val="689916972"/>
                    </a:ext>
                  </a:extLst>
                </a:gridCol>
              </a:tblGrid>
              <a:tr h="4336025">
                <a:tc>
                  <a:txBody>
                    <a:bodyPr/>
                    <a:lstStyle/>
                    <a:p>
                      <a:endParaRPr lang="tr-TR" sz="1400" dirty="0"/>
                    </a:p>
                    <a:p>
                      <a:r>
                        <a:rPr lang="en-US" sz="1800" dirty="0"/>
                        <a:t>By visualizing the correlation matrix using a heatmap, we easily identify the relationships between variables. Positive correlations are indicated by warmer colors (closer to red), while negative correlations are indicated by cooler colors (closer to blue). The intensity of the color represents the strength of the correlation. </a:t>
                      </a:r>
                      <a:endParaRPr lang="tr-TR" sz="1800" dirty="0"/>
                    </a:p>
                    <a:p>
                      <a:endParaRPr lang="tr-TR" sz="1800" dirty="0"/>
                    </a:p>
                    <a:p>
                      <a:endParaRPr lang="tr-TR" sz="1800" dirty="0"/>
                    </a:p>
                    <a:p>
                      <a:r>
                        <a:rPr lang="en-US" sz="1800" dirty="0"/>
                        <a:t>For example, A correlation coefficient of -0.41 between "Time" and "GPA" indicates a moderate negative correlation between these two variables.</a:t>
                      </a:r>
                    </a:p>
                  </a:txBody>
                  <a:tcPr/>
                </a:tc>
                <a:extLst>
                  <a:ext uri="{0D108BD9-81ED-4DB2-BD59-A6C34878D82A}">
                    <a16:rowId xmlns:a16="http://schemas.microsoft.com/office/drawing/2014/main" val="1463810212"/>
                  </a:ext>
                </a:extLst>
              </a:tr>
            </a:tbl>
          </a:graphicData>
        </a:graphic>
      </p:graphicFrame>
    </p:spTree>
    <p:extLst>
      <p:ext uri="{BB962C8B-B14F-4D97-AF65-F5344CB8AC3E}">
        <p14:creationId xmlns:p14="http://schemas.microsoft.com/office/powerpoint/2010/main" val="3842403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Pens and rulers">
            <a:extLst>
              <a:ext uri="{FF2B5EF4-FFF2-40B4-BE49-F238E27FC236}">
                <a16:creationId xmlns:a16="http://schemas.microsoft.com/office/drawing/2014/main" id="{1B095903-EC77-BA3F-56B2-9330CAD00185}"/>
              </a:ext>
            </a:extLst>
          </p:cNvPr>
          <p:cNvPicPr>
            <a:picLocks noChangeAspect="1"/>
          </p:cNvPicPr>
          <p:nvPr/>
        </p:nvPicPr>
        <p:blipFill rotWithShape="1">
          <a:blip r:embed="rId2"/>
          <a:srcRect l="9091" t="11309" b="12082"/>
          <a:stretch/>
        </p:blipFill>
        <p:spPr>
          <a:xfrm>
            <a:off x="1" y="10"/>
            <a:ext cx="12191999" cy="6857990"/>
          </a:xfrm>
          <a:prstGeom prst="rect">
            <a:avLst/>
          </a:prstGeom>
        </p:spPr>
      </p:pic>
      <p:sp>
        <p:nvSpPr>
          <p:cNvPr id="15" name="Isosceles Triangle 14">
            <a:extLst>
              <a:ext uri="{FF2B5EF4-FFF2-40B4-BE49-F238E27FC236}">
                <a16:creationId xmlns:a16="http://schemas.microsoft.com/office/drawing/2014/main" id="{2A4588C6-4069-4731-BFB4-10F1E6D37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Parallelogram 16">
            <a:extLst>
              <a:ext uri="{FF2B5EF4-FFF2-40B4-BE49-F238E27FC236}">
                <a16:creationId xmlns:a16="http://schemas.microsoft.com/office/drawing/2014/main" id="{23370524-0FE7-41B4-ABCF-7FB26B6CF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E0A9CA40-1F57-4A6D-ACDA-F720AA468C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2A94EDB-B0FE-4678-8E69-0F137AE3B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4E93B92B-0DD5-4277-9D69-972ABADC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7">
            <a:extLst>
              <a:ext uri="{FF2B5EF4-FFF2-40B4-BE49-F238E27FC236}">
                <a16:creationId xmlns:a16="http://schemas.microsoft.com/office/drawing/2014/main" id="{93039481-3268-45EB-A57E-B6ECC97261B9}"/>
              </a:ext>
            </a:extLst>
          </p:cNvPr>
          <p:cNvSpPr txBox="1">
            <a:spLocks/>
          </p:cNvSpPr>
          <p:nvPr/>
        </p:nvSpPr>
        <p:spPr>
          <a:xfrm>
            <a:off x="2786046" y="156238"/>
            <a:ext cx="6487955" cy="132080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r>
              <a:rPr lang="tr-TR" sz="3600" b="1" dirty="0">
                <a:solidFill>
                  <a:schemeClr val="accent1"/>
                </a:solidFill>
                <a:latin typeface="+mj-lt"/>
                <a:ea typeface="+mj-ea"/>
                <a:cs typeface="+mj-cs"/>
              </a:rPr>
              <a:t>METHOD: </a:t>
            </a:r>
            <a:r>
              <a:rPr lang="tr-TR" sz="3600" b="1" dirty="0" err="1">
                <a:solidFill>
                  <a:schemeClr val="accent1"/>
                </a:solidFill>
                <a:latin typeface="+mj-lt"/>
                <a:ea typeface="+mj-ea"/>
                <a:cs typeface="+mj-cs"/>
              </a:rPr>
              <a:t>Variables</a:t>
            </a:r>
            <a:endParaRPr lang="tr-TR" sz="3600" b="1" dirty="0">
              <a:solidFill>
                <a:schemeClr val="accent1"/>
              </a:solidFill>
              <a:latin typeface="+mj-lt"/>
              <a:ea typeface="+mj-ea"/>
              <a:cs typeface="+mj-cs"/>
            </a:endParaRPr>
          </a:p>
          <a:p>
            <a:pPr marL="0" indent="0">
              <a:spcBef>
                <a:spcPct val="0"/>
              </a:spcBef>
              <a:spcAft>
                <a:spcPts val="600"/>
              </a:spcAft>
              <a:buNone/>
            </a:pPr>
            <a:endParaRPr lang="tr-TR" sz="3600" b="1" dirty="0">
              <a:solidFill>
                <a:schemeClr val="accent1"/>
              </a:solidFill>
              <a:latin typeface="+mj-lt"/>
              <a:ea typeface="+mj-ea"/>
              <a:cs typeface="+mj-cs"/>
            </a:endParaRPr>
          </a:p>
          <a:p>
            <a:pPr marL="0" indent="0">
              <a:spcBef>
                <a:spcPct val="0"/>
              </a:spcBef>
              <a:spcAft>
                <a:spcPts val="600"/>
              </a:spcAft>
              <a:buNone/>
            </a:pPr>
            <a:endParaRPr lang="tr-TR" sz="3600" b="1" dirty="0">
              <a:solidFill>
                <a:schemeClr val="accent1"/>
              </a:solidFill>
              <a:latin typeface="+mj-lt"/>
              <a:ea typeface="+mj-ea"/>
              <a:cs typeface="+mj-cs"/>
            </a:endParaRPr>
          </a:p>
          <a:p>
            <a:pPr marL="0" indent="0">
              <a:spcBef>
                <a:spcPct val="0"/>
              </a:spcBef>
              <a:spcAft>
                <a:spcPts val="600"/>
              </a:spcAft>
              <a:buNone/>
            </a:pPr>
            <a:endParaRPr lang="en-US" sz="3600" b="1" dirty="0">
              <a:solidFill>
                <a:schemeClr val="accent1"/>
              </a:solidFill>
              <a:latin typeface="+mj-lt"/>
              <a:ea typeface="+mj-ea"/>
              <a:cs typeface="+mj-cs"/>
            </a:endParaRPr>
          </a:p>
        </p:txBody>
      </p:sp>
      <p:sp>
        <p:nvSpPr>
          <p:cNvPr id="25" name="Rectangle 25">
            <a:extLst>
              <a:ext uri="{FF2B5EF4-FFF2-40B4-BE49-F238E27FC236}">
                <a16:creationId xmlns:a16="http://schemas.microsoft.com/office/drawing/2014/main" id="{7CE87768-354E-4E3F-8202-9F387CF50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a:extLst>
              <a:ext uri="{FF2B5EF4-FFF2-40B4-BE49-F238E27FC236}">
                <a16:creationId xmlns:a16="http://schemas.microsoft.com/office/drawing/2014/main" id="{09E5B98F-BD75-4A30-BF72-0A9107470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2786047" y="904569"/>
            <a:ext cx="8479683" cy="5136794"/>
          </a:xfrm>
        </p:spPr>
        <p:txBody>
          <a:bodyPr vert="horz" lIns="91440" tIns="45720" rIns="91440" bIns="45720" rtlCol="0">
            <a:normAutofit fontScale="92500" lnSpcReduction="20000"/>
          </a:bodyPr>
          <a:lstStyle/>
          <a:p>
            <a:pPr marL="0" indent="0">
              <a:buNone/>
            </a:pPr>
            <a:r>
              <a:rPr lang="en-US" dirty="0"/>
              <a:t>Here's a breakdown of the variables:</a:t>
            </a:r>
          </a:p>
          <a:p>
            <a:pPr marL="0" indent="0">
              <a:buNone/>
            </a:pPr>
            <a:endParaRPr lang="en-US" dirty="0"/>
          </a:p>
          <a:p>
            <a:pPr marL="0" indent="0">
              <a:buNone/>
            </a:pPr>
            <a:r>
              <a:rPr lang="en-US" dirty="0"/>
              <a:t>Dependent Variable:</a:t>
            </a:r>
          </a:p>
          <a:p>
            <a:r>
              <a:rPr lang="en-US" dirty="0"/>
              <a:t>GPA: Grade Point Average of the student</a:t>
            </a:r>
            <a:endParaRPr lang="tr-TR" dirty="0"/>
          </a:p>
          <a:p>
            <a:pPr marL="0" indent="0">
              <a:buNone/>
            </a:pPr>
            <a:endParaRPr lang="en-US" dirty="0"/>
          </a:p>
          <a:p>
            <a:pPr marL="0" indent="0">
              <a:buNone/>
            </a:pPr>
            <a:r>
              <a:rPr lang="en-US" dirty="0"/>
              <a:t>Independent Variables:</a:t>
            </a:r>
          </a:p>
          <a:p>
            <a:pPr>
              <a:buFont typeface="+mj-lt"/>
              <a:buAutoNum type="arabicPeriod"/>
            </a:pPr>
            <a:r>
              <a:rPr lang="en-US" dirty="0"/>
              <a:t>Age Group: Represents the age group of the student</a:t>
            </a:r>
          </a:p>
          <a:p>
            <a:pPr>
              <a:buFont typeface="+mj-lt"/>
              <a:buAutoNum type="arabicPeriod"/>
            </a:pPr>
            <a:r>
              <a:rPr lang="en-US" dirty="0"/>
              <a:t>Gender: Represents the gender of the student</a:t>
            </a:r>
          </a:p>
          <a:p>
            <a:pPr>
              <a:buFont typeface="+mj-lt"/>
              <a:buAutoNum type="arabicPeriod"/>
            </a:pPr>
            <a:r>
              <a:rPr lang="en-US" dirty="0"/>
              <a:t>Level: Represents the academic level of the student</a:t>
            </a:r>
          </a:p>
          <a:p>
            <a:pPr>
              <a:buFont typeface="+mj-lt"/>
              <a:buAutoNum type="arabicPeriod"/>
            </a:pPr>
            <a:r>
              <a:rPr lang="en-US" dirty="0"/>
              <a:t>Time: Represents the number of hours spent on social media</a:t>
            </a:r>
          </a:p>
          <a:p>
            <a:pPr>
              <a:buFont typeface="+mj-lt"/>
              <a:buAutoNum type="arabicPeriod"/>
            </a:pPr>
            <a:r>
              <a:rPr lang="en-US" dirty="0"/>
              <a:t>Platforms: Indicates the number of social media platforms a student belongs to</a:t>
            </a:r>
          </a:p>
          <a:p>
            <a:pPr>
              <a:buFont typeface="+mj-lt"/>
              <a:buAutoNum type="arabicPeriod"/>
            </a:pPr>
            <a:r>
              <a:rPr lang="en-US" dirty="0"/>
              <a:t>Friends: Represents the number of friends a student has on social media</a:t>
            </a:r>
          </a:p>
          <a:p>
            <a:pPr>
              <a:buFont typeface="+mj-lt"/>
              <a:buAutoNum type="arabicPeriod"/>
            </a:pPr>
            <a:r>
              <a:rPr lang="en-US" dirty="0"/>
              <a:t>Groups: Indicates the number of social media groups a student belongs to</a:t>
            </a:r>
          </a:p>
          <a:p>
            <a:pPr>
              <a:buFont typeface="+mj-lt"/>
              <a:buAutoNum type="arabicPeriod"/>
            </a:pPr>
            <a:r>
              <a:rPr lang="en-US" dirty="0"/>
              <a:t>Notifications: Represents the number of times a student checks notifications daily</a:t>
            </a:r>
          </a:p>
        </p:txBody>
      </p:sp>
      <p:sp>
        <p:nvSpPr>
          <p:cNvPr id="29" name="Rectangle 27">
            <a:extLst>
              <a:ext uri="{FF2B5EF4-FFF2-40B4-BE49-F238E27FC236}">
                <a16:creationId xmlns:a16="http://schemas.microsoft.com/office/drawing/2014/main" id="{8AAB91E3-41BE-4478-BF23-A24D43E14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8">
            <a:extLst>
              <a:ext uri="{FF2B5EF4-FFF2-40B4-BE49-F238E27FC236}">
                <a16:creationId xmlns:a16="http://schemas.microsoft.com/office/drawing/2014/main" id="{96DFC7EA-8516-41F1-8ED9-C0A8E1E0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9">
            <a:extLst>
              <a:ext uri="{FF2B5EF4-FFF2-40B4-BE49-F238E27FC236}">
                <a16:creationId xmlns:a16="http://schemas.microsoft.com/office/drawing/2014/main" id="{E24E972C-8744-4CFA-B783-41EA3CC38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Isosceles Triangle 34">
            <a:extLst>
              <a:ext uri="{FF2B5EF4-FFF2-40B4-BE49-F238E27FC236}">
                <a16:creationId xmlns:a16="http://schemas.microsoft.com/office/drawing/2014/main" id="{C7C88F2E-E233-48BA-B85F-D06BA522B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15680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Pens and rulers">
            <a:extLst>
              <a:ext uri="{FF2B5EF4-FFF2-40B4-BE49-F238E27FC236}">
                <a16:creationId xmlns:a16="http://schemas.microsoft.com/office/drawing/2014/main" id="{1B095903-EC77-BA3F-56B2-9330CAD00185}"/>
              </a:ext>
            </a:extLst>
          </p:cNvPr>
          <p:cNvPicPr>
            <a:picLocks noChangeAspect="1"/>
          </p:cNvPicPr>
          <p:nvPr/>
        </p:nvPicPr>
        <p:blipFill rotWithShape="1">
          <a:blip r:embed="rId2"/>
          <a:srcRect l="9091" t="11309" b="12082"/>
          <a:stretch/>
        </p:blipFill>
        <p:spPr>
          <a:xfrm>
            <a:off x="1" y="10"/>
            <a:ext cx="12191999" cy="6857990"/>
          </a:xfrm>
          <a:prstGeom prst="rect">
            <a:avLst/>
          </a:prstGeom>
        </p:spPr>
      </p:pic>
      <p:sp>
        <p:nvSpPr>
          <p:cNvPr id="15" name="Isosceles Triangle 14">
            <a:extLst>
              <a:ext uri="{FF2B5EF4-FFF2-40B4-BE49-F238E27FC236}">
                <a16:creationId xmlns:a16="http://schemas.microsoft.com/office/drawing/2014/main" id="{2A4588C6-4069-4731-BFB4-10F1E6D37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Parallelogram 16">
            <a:extLst>
              <a:ext uri="{FF2B5EF4-FFF2-40B4-BE49-F238E27FC236}">
                <a16:creationId xmlns:a16="http://schemas.microsoft.com/office/drawing/2014/main" id="{23370524-0FE7-41B4-ABCF-7FB26B6CF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E0A9CA40-1F57-4A6D-ACDA-F720AA468C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2A94EDB-B0FE-4678-8E69-0F137AE3B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4E93B92B-0DD5-4277-9D69-972ABADC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7">
            <a:extLst>
              <a:ext uri="{FF2B5EF4-FFF2-40B4-BE49-F238E27FC236}">
                <a16:creationId xmlns:a16="http://schemas.microsoft.com/office/drawing/2014/main" id="{93039481-3268-45EB-A57E-B6ECC97261B9}"/>
              </a:ext>
            </a:extLst>
          </p:cNvPr>
          <p:cNvSpPr txBox="1">
            <a:spLocks/>
          </p:cNvSpPr>
          <p:nvPr/>
        </p:nvSpPr>
        <p:spPr>
          <a:xfrm>
            <a:off x="2786047" y="609600"/>
            <a:ext cx="6487955" cy="132080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r>
              <a:rPr lang="tr-TR" sz="3600" b="1" dirty="0" err="1">
                <a:solidFill>
                  <a:schemeClr val="accent1"/>
                </a:solidFill>
                <a:latin typeface="+mj-lt"/>
                <a:ea typeface="+mj-ea"/>
                <a:cs typeface="+mj-cs"/>
              </a:rPr>
              <a:t>Overview</a:t>
            </a:r>
            <a:endParaRPr lang="en-US" sz="3600" b="1" dirty="0">
              <a:solidFill>
                <a:schemeClr val="accent1"/>
              </a:solidFill>
              <a:latin typeface="+mj-lt"/>
              <a:ea typeface="+mj-ea"/>
              <a:cs typeface="+mj-cs"/>
            </a:endParaRPr>
          </a:p>
        </p:txBody>
      </p:sp>
      <p:sp>
        <p:nvSpPr>
          <p:cNvPr id="25" name="Rectangle 25">
            <a:extLst>
              <a:ext uri="{FF2B5EF4-FFF2-40B4-BE49-F238E27FC236}">
                <a16:creationId xmlns:a16="http://schemas.microsoft.com/office/drawing/2014/main" id="{7CE87768-354E-4E3F-8202-9F387CF50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a:extLst>
              <a:ext uri="{FF2B5EF4-FFF2-40B4-BE49-F238E27FC236}">
                <a16:creationId xmlns:a16="http://schemas.microsoft.com/office/drawing/2014/main" id="{09E5B98F-BD75-4A30-BF72-0A9107470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2786047" y="1474839"/>
            <a:ext cx="7351011" cy="4566523"/>
          </a:xfrm>
        </p:spPr>
        <p:txBody>
          <a:bodyPr vert="horz" lIns="91440" tIns="45720" rIns="91440" bIns="45720" rtlCol="0">
            <a:normAutofit/>
          </a:bodyPr>
          <a:lstStyle/>
          <a:p>
            <a:pPr marL="0" indent="0">
              <a:buNone/>
            </a:pPr>
            <a:r>
              <a:rPr lang="en-US" dirty="0">
                <a:solidFill>
                  <a:srgbClr val="0F0F0F"/>
                </a:solidFill>
                <a:latin typeface="Söhne"/>
              </a:rPr>
              <a:t>In  </a:t>
            </a:r>
            <a:r>
              <a:rPr lang="en-US" b="0" i="0" u="none" strike="noStrike" dirty="0">
                <a:solidFill>
                  <a:srgbClr val="0F0F0F"/>
                </a:solidFill>
                <a:effectLst/>
                <a:latin typeface="Söhne"/>
              </a:rPr>
              <a:t>preparing data for my machine learning project, which focuses on predicting the impact of social media on academic achievement, the process involved data cleaning, integrating different sources, and handling categorical variables. Feature engineering was utilized to create metrics for social media influence, temporal patterns, and aggregated demographic factors. The significance of this phase lies in enhancing the model's interpretability, generalizability, and exploration of complex relationships. A well-designed dataset enables subsequent models to extract meaningful insights from the data, facilitating accurate predictions. Overall, effective data preparation and feature engineering are essential for understanding and predicting the intricate dynamics between social media behavior and academic success.</a:t>
            </a:r>
            <a:endParaRPr lang="en-US" dirty="0"/>
          </a:p>
        </p:txBody>
      </p:sp>
      <p:sp>
        <p:nvSpPr>
          <p:cNvPr id="29" name="Rectangle 27">
            <a:extLst>
              <a:ext uri="{FF2B5EF4-FFF2-40B4-BE49-F238E27FC236}">
                <a16:creationId xmlns:a16="http://schemas.microsoft.com/office/drawing/2014/main" id="{8AAB91E3-41BE-4478-BF23-A24D43E14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28">
            <a:extLst>
              <a:ext uri="{FF2B5EF4-FFF2-40B4-BE49-F238E27FC236}">
                <a16:creationId xmlns:a16="http://schemas.microsoft.com/office/drawing/2014/main" id="{96DFC7EA-8516-41F1-8ED9-C0A8E1E0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29">
            <a:extLst>
              <a:ext uri="{FF2B5EF4-FFF2-40B4-BE49-F238E27FC236}">
                <a16:creationId xmlns:a16="http://schemas.microsoft.com/office/drawing/2014/main" id="{E24E972C-8744-4CFA-B783-41EA3CC38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Isosceles Triangle 34">
            <a:extLst>
              <a:ext uri="{FF2B5EF4-FFF2-40B4-BE49-F238E27FC236}">
                <a16:creationId xmlns:a16="http://schemas.microsoft.com/office/drawing/2014/main" id="{C7C88F2E-E233-48BA-B85F-D06BA522B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70634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Pens and rulers">
            <a:extLst>
              <a:ext uri="{FF2B5EF4-FFF2-40B4-BE49-F238E27FC236}">
                <a16:creationId xmlns:a16="http://schemas.microsoft.com/office/drawing/2014/main" id="{1B095903-EC77-BA3F-56B2-9330CAD00185}"/>
              </a:ext>
            </a:extLst>
          </p:cNvPr>
          <p:cNvPicPr>
            <a:picLocks noChangeAspect="1"/>
          </p:cNvPicPr>
          <p:nvPr/>
        </p:nvPicPr>
        <p:blipFill rotWithShape="1">
          <a:blip r:embed="rId2">
            <a:duotone>
              <a:schemeClr val="accent1">
                <a:shade val="45000"/>
                <a:satMod val="135000"/>
              </a:schemeClr>
              <a:prstClr val="white"/>
            </a:duotone>
          </a:blip>
          <a:srcRect l="9091" t="11309" b="12082"/>
          <a:stretch/>
        </p:blipFill>
        <p:spPr>
          <a:xfrm>
            <a:off x="1" y="10"/>
            <a:ext cx="12191999" cy="6857990"/>
          </a:xfrm>
          <a:prstGeom prst="rect">
            <a:avLst/>
          </a:prstGeom>
        </p:spPr>
      </p:pic>
      <p:sp>
        <p:nvSpPr>
          <p:cNvPr id="67" name="Isosceles Triangle 66">
            <a:extLst>
              <a:ext uri="{FF2B5EF4-FFF2-40B4-BE49-F238E27FC236}">
                <a16:creationId xmlns:a16="http://schemas.microsoft.com/office/drawing/2014/main" id="{31AF5A33-5C3E-4B00-B636-470C37CD0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Parallelogram 68">
            <a:extLst>
              <a:ext uri="{FF2B5EF4-FFF2-40B4-BE49-F238E27FC236}">
                <a16:creationId xmlns:a16="http://schemas.microsoft.com/office/drawing/2014/main" id="{1D4F4279-6CB8-4935-B70E-47B0D4BF7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126709FF-BC45-4BDA-88FE-6727BCBD97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43B53C46-807E-496A-8ACD-66372ECA65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BD4BEF6F-1F5D-425B-B942-CE0EC90D3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7">
            <a:extLst>
              <a:ext uri="{FF2B5EF4-FFF2-40B4-BE49-F238E27FC236}">
                <a16:creationId xmlns:a16="http://schemas.microsoft.com/office/drawing/2014/main" id="{93039481-3268-45EB-A57E-B6ECC97261B9}"/>
              </a:ext>
            </a:extLst>
          </p:cNvPr>
          <p:cNvSpPr txBox="1">
            <a:spLocks/>
          </p:cNvSpPr>
          <p:nvPr/>
        </p:nvSpPr>
        <p:spPr>
          <a:xfrm>
            <a:off x="2721973" y="203205"/>
            <a:ext cx="6487955" cy="1320800"/>
          </a:xfrm>
          <a:prstGeom prst="rect">
            <a:avLst/>
          </a:prstGeom>
        </p:spPr>
        <p:txBody>
          <a:bodyPr vert="horz" lIns="91440" tIns="45720" rIns="91440" bIns="45720" rtlCol="0" anchor="t">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90000"/>
              </a:lnSpc>
              <a:spcBef>
                <a:spcPct val="0"/>
              </a:spcBef>
              <a:spcAft>
                <a:spcPts val="600"/>
              </a:spcAft>
              <a:buNone/>
            </a:pPr>
            <a:r>
              <a:rPr lang="en-US" sz="2800" b="1" dirty="0">
                <a:solidFill>
                  <a:schemeClr val="accent1"/>
                </a:solidFill>
                <a:latin typeface="+mj-lt"/>
                <a:ea typeface="+mj-ea"/>
                <a:cs typeface="+mj-cs"/>
              </a:rPr>
              <a:t>METHOD</a:t>
            </a:r>
          </a:p>
          <a:p>
            <a:pPr marL="0" indent="0">
              <a:lnSpc>
                <a:spcPct val="90000"/>
              </a:lnSpc>
              <a:spcBef>
                <a:spcPct val="0"/>
              </a:spcBef>
              <a:spcAft>
                <a:spcPts val="600"/>
              </a:spcAft>
              <a:buNone/>
            </a:pPr>
            <a:endParaRPr lang="en-US" sz="1700" b="1" dirty="0">
              <a:solidFill>
                <a:schemeClr val="accent1"/>
              </a:solidFill>
              <a:latin typeface="+mj-lt"/>
              <a:ea typeface="+mj-ea"/>
              <a:cs typeface="+mj-cs"/>
            </a:endParaRPr>
          </a:p>
          <a:p>
            <a:pPr marL="0" indent="0">
              <a:lnSpc>
                <a:spcPct val="90000"/>
              </a:lnSpc>
              <a:spcBef>
                <a:spcPct val="0"/>
              </a:spcBef>
              <a:spcAft>
                <a:spcPts val="600"/>
              </a:spcAft>
              <a:buNone/>
            </a:pPr>
            <a:r>
              <a:rPr lang="en-US" sz="1700" dirty="0">
                <a:solidFill>
                  <a:schemeClr val="accent1"/>
                </a:solidFill>
                <a:latin typeface="+mj-lt"/>
                <a:ea typeface="+mj-ea"/>
                <a:cs typeface="+mj-cs"/>
              </a:rPr>
              <a:t>Based on the proposed SMIF model, the following null hypotheses were set up:</a:t>
            </a:r>
          </a:p>
          <a:p>
            <a:pPr marL="0" indent="0">
              <a:lnSpc>
                <a:spcPct val="90000"/>
              </a:lnSpc>
              <a:spcBef>
                <a:spcPct val="0"/>
              </a:spcBef>
              <a:spcAft>
                <a:spcPts val="600"/>
              </a:spcAft>
              <a:buNone/>
            </a:pPr>
            <a:endParaRPr lang="en-US" sz="1700" b="1" dirty="0">
              <a:solidFill>
                <a:schemeClr val="accent1"/>
              </a:solidFill>
              <a:latin typeface="+mj-lt"/>
              <a:ea typeface="+mj-ea"/>
              <a:cs typeface="+mj-cs"/>
            </a:endParaRPr>
          </a:p>
          <a:p>
            <a:pPr marL="0" indent="0">
              <a:lnSpc>
                <a:spcPct val="90000"/>
              </a:lnSpc>
              <a:spcBef>
                <a:spcPct val="0"/>
              </a:spcBef>
              <a:spcAft>
                <a:spcPts val="600"/>
              </a:spcAft>
              <a:buNone/>
            </a:pPr>
            <a:endParaRPr lang="en-US" sz="1700" b="1" dirty="0">
              <a:solidFill>
                <a:schemeClr val="accent1"/>
              </a:solidFill>
              <a:latin typeface="+mj-lt"/>
              <a:ea typeface="+mj-ea"/>
              <a:cs typeface="+mj-cs"/>
            </a:endParaRPr>
          </a:p>
        </p:txBody>
      </p:sp>
      <p:sp>
        <p:nvSpPr>
          <p:cNvPr id="77" name="Rectangle 25">
            <a:extLst>
              <a:ext uri="{FF2B5EF4-FFF2-40B4-BE49-F238E27FC236}">
                <a16:creationId xmlns:a16="http://schemas.microsoft.com/office/drawing/2014/main" id="{17D310E3-BA9A-4243-B504-0D1F62206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Isosceles Triangle 78">
            <a:extLst>
              <a:ext uri="{FF2B5EF4-FFF2-40B4-BE49-F238E27FC236}">
                <a16:creationId xmlns:a16="http://schemas.microsoft.com/office/drawing/2014/main" id="{E866FCBB-59B5-4CDF-BEE6-633824440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Rectangle 27">
            <a:extLst>
              <a:ext uri="{FF2B5EF4-FFF2-40B4-BE49-F238E27FC236}">
                <a16:creationId xmlns:a16="http://schemas.microsoft.com/office/drawing/2014/main" id="{6AC675E8-14B6-40FA-B3B3-C1E2E39D2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3" name="Rectangle 28">
            <a:extLst>
              <a:ext uri="{FF2B5EF4-FFF2-40B4-BE49-F238E27FC236}">
                <a16:creationId xmlns:a16="http://schemas.microsoft.com/office/drawing/2014/main" id="{56989EBF-8722-45B6-80BA-3B62833E4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Rectangle 29">
            <a:extLst>
              <a:ext uri="{FF2B5EF4-FFF2-40B4-BE49-F238E27FC236}">
                <a16:creationId xmlns:a16="http://schemas.microsoft.com/office/drawing/2014/main" id="{7C9F3575-4D35-4C55-93E6-A0BB647C5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7" name="Isosceles Triangle 86">
            <a:extLst>
              <a:ext uri="{FF2B5EF4-FFF2-40B4-BE49-F238E27FC236}">
                <a16:creationId xmlns:a16="http://schemas.microsoft.com/office/drawing/2014/main" id="{868C8FD7-A917-4543-8961-F5EB09C27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Table 5">
            <a:extLst>
              <a:ext uri="{FF2B5EF4-FFF2-40B4-BE49-F238E27FC236}">
                <a16:creationId xmlns:a16="http://schemas.microsoft.com/office/drawing/2014/main" id="{53471629-A3D2-D05A-B6D0-676F55A6A5D0}"/>
              </a:ext>
            </a:extLst>
          </p:cNvPr>
          <p:cNvGraphicFramePr>
            <a:graphicFrameLocks noGrp="1"/>
          </p:cNvGraphicFramePr>
          <p:nvPr>
            <p:ph idx="1"/>
            <p:extLst>
              <p:ext uri="{D42A27DB-BD31-4B8C-83A1-F6EECF244321}">
                <p14:modId xmlns:p14="http://schemas.microsoft.com/office/powerpoint/2010/main" val="3965784744"/>
              </p:ext>
            </p:extLst>
          </p:nvPr>
        </p:nvGraphicFramePr>
        <p:xfrm>
          <a:off x="601756" y="1532472"/>
          <a:ext cx="10629234" cy="5261830"/>
        </p:xfrm>
        <a:graphic>
          <a:graphicData uri="http://schemas.openxmlformats.org/drawingml/2006/table">
            <a:tbl>
              <a:tblPr firstRow="1" bandRow="1">
                <a:tableStyleId>{5C22544A-7EE6-4342-B048-85BDC9FD1C3A}</a:tableStyleId>
              </a:tblPr>
              <a:tblGrid>
                <a:gridCol w="5314617">
                  <a:extLst>
                    <a:ext uri="{9D8B030D-6E8A-4147-A177-3AD203B41FA5}">
                      <a16:colId xmlns:a16="http://schemas.microsoft.com/office/drawing/2014/main" val="4254725752"/>
                    </a:ext>
                  </a:extLst>
                </a:gridCol>
                <a:gridCol w="5314617">
                  <a:extLst>
                    <a:ext uri="{9D8B030D-6E8A-4147-A177-3AD203B41FA5}">
                      <a16:colId xmlns:a16="http://schemas.microsoft.com/office/drawing/2014/main" val="3679108622"/>
                    </a:ext>
                  </a:extLst>
                </a:gridCol>
              </a:tblGrid>
              <a:tr h="689830">
                <a:tc>
                  <a:txBody>
                    <a:bodyPr/>
                    <a:lstStyle/>
                    <a:p>
                      <a:r>
                        <a:rPr lang="tr-TR" dirty="0"/>
                        <a:t>N</a:t>
                      </a:r>
                      <a:r>
                        <a:rPr lang="en-US" dirty="0" err="1"/>
                        <a:t>ull</a:t>
                      </a:r>
                      <a:r>
                        <a:rPr lang="en-US" dirty="0"/>
                        <a:t> hypothesis (Ho)</a:t>
                      </a:r>
                    </a:p>
                  </a:txBody>
                  <a:tcPr/>
                </a:tc>
                <a:tc>
                  <a:txBody>
                    <a:bodyPr/>
                    <a:lstStyle/>
                    <a:p>
                      <a:r>
                        <a:rPr lang="tr-TR" dirty="0"/>
                        <a:t>A</a:t>
                      </a:r>
                      <a:r>
                        <a:rPr lang="en-US" dirty="0" err="1"/>
                        <a:t>lternative</a:t>
                      </a:r>
                      <a:r>
                        <a:rPr lang="en-US" dirty="0"/>
                        <a:t> hypothesis (Ha)</a:t>
                      </a:r>
                    </a:p>
                  </a:txBody>
                  <a:tcPr/>
                </a:tc>
                <a:extLst>
                  <a:ext uri="{0D108BD9-81ED-4DB2-BD59-A6C34878D82A}">
                    <a16:rowId xmlns:a16="http://schemas.microsoft.com/office/drawing/2014/main" val="1746854546"/>
                  </a:ext>
                </a:extLst>
              </a:tr>
              <a:tr h="689830">
                <a:tc>
                  <a:txBody>
                    <a:bodyPr/>
                    <a:lstStyle/>
                    <a:p>
                      <a:r>
                        <a:rPr lang="en-US" dirty="0"/>
                        <a:t>Time spent on social media has no significant association with </a:t>
                      </a:r>
                      <a:r>
                        <a:rPr lang="tr-TR" dirty="0" err="1"/>
                        <a:t>the</a:t>
                      </a:r>
                      <a:r>
                        <a:rPr lang="en-US" dirty="0"/>
                        <a:t> student’s GPA</a:t>
                      </a:r>
                      <a:r>
                        <a:rPr lang="tr-TR" dirty="0"/>
                        <a:t>.</a:t>
                      </a:r>
                      <a:endParaRPr lang="en-US" dirty="0"/>
                    </a:p>
                    <a:p>
                      <a:endParaRPr lang="en-US" dirty="0"/>
                    </a:p>
                  </a:txBody>
                  <a:tcPr/>
                </a:tc>
                <a:tc>
                  <a:txBody>
                    <a:bodyPr/>
                    <a:lstStyle/>
                    <a:p>
                      <a:r>
                        <a:rPr lang="en-US" dirty="0"/>
                        <a:t>Time spent on social media has significant association with </a:t>
                      </a:r>
                      <a:r>
                        <a:rPr lang="tr-TR" dirty="0" err="1"/>
                        <a:t>the</a:t>
                      </a:r>
                      <a:r>
                        <a:rPr lang="en-US" dirty="0"/>
                        <a:t> student’s GPA</a:t>
                      </a:r>
                      <a:r>
                        <a:rPr lang="tr-TR" dirty="0"/>
                        <a:t>.</a:t>
                      </a:r>
                      <a:endParaRPr lang="en-US" dirty="0"/>
                    </a:p>
                    <a:p>
                      <a:endParaRPr lang="en-US" dirty="0"/>
                    </a:p>
                  </a:txBody>
                  <a:tcPr/>
                </a:tc>
                <a:extLst>
                  <a:ext uri="{0D108BD9-81ED-4DB2-BD59-A6C34878D82A}">
                    <a16:rowId xmlns:a16="http://schemas.microsoft.com/office/drawing/2014/main" val="3559732961"/>
                  </a:ext>
                </a:extLst>
              </a:tr>
              <a:tr h="689830">
                <a:tc>
                  <a:txBody>
                    <a:bodyPr/>
                    <a:lstStyle/>
                    <a:p>
                      <a:r>
                        <a:rPr lang="en-US" dirty="0"/>
                        <a:t>Number of friends on social media has no </a:t>
                      </a:r>
                      <a:r>
                        <a:rPr lang="en-US" dirty="0" err="1"/>
                        <a:t>signif</a:t>
                      </a:r>
                      <a:r>
                        <a:rPr lang="tr-TR" dirty="0"/>
                        <a:t>i</a:t>
                      </a:r>
                      <a:r>
                        <a:rPr lang="en-US" dirty="0"/>
                        <a:t>cant association with</a:t>
                      </a:r>
                      <a:r>
                        <a:rPr lang="tr-TR" dirty="0"/>
                        <a:t> </a:t>
                      </a:r>
                      <a:r>
                        <a:rPr lang="tr-TR" dirty="0" err="1"/>
                        <a:t>the</a:t>
                      </a:r>
                      <a:r>
                        <a:rPr lang="en-US" dirty="0"/>
                        <a:t> </a:t>
                      </a:r>
                      <a:r>
                        <a:rPr lang="tr-TR" dirty="0"/>
                        <a:t> </a:t>
                      </a:r>
                      <a:r>
                        <a:rPr lang="en-US" dirty="0" err="1"/>
                        <a:t>stu</a:t>
                      </a:r>
                      <a:r>
                        <a:rPr lang="tr-TR" dirty="0" err="1"/>
                        <a:t>dent’s</a:t>
                      </a:r>
                      <a:r>
                        <a:rPr lang="tr-TR" dirty="0"/>
                        <a:t> GPA.</a:t>
                      </a:r>
                      <a:endParaRPr lang="en-US" dirty="0"/>
                    </a:p>
                    <a:p>
                      <a:endParaRPr lang="en-US" dirty="0"/>
                    </a:p>
                  </a:txBody>
                  <a:tcPr/>
                </a:tc>
                <a:tc>
                  <a:txBody>
                    <a:bodyPr/>
                    <a:lstStyle/>
                    <a:p>
                      <a:r>
                        <a:rPr lang="en-US" dirty="0"/>
                        <a:t>Number of friends on social media has </a:t>
                      </a:r>
                      <a:r>
                        <a:rPr lang="en-US" dirty="0" err="1"/>
                        <a:t>signif</a:t>
                      </a:r>
                      <a:r>
                        <a:rPr lang="tr-TR" dirty="0"/>
                        <a:t>i</a:t>
                      </a:r>
                      <a:r>
                        <a:rPr lang="en-US" dirty="0"/>
                        <a:t>cant association with</a:t>
                      </a:r>
                      <a:r>
                        <a:rPr lang="tr-TR" dirty="0"/>
                        <a:t> </a:t>
                      </a:r>
                      <a:r>
                        <a:rPr lang="tr-TR" dirty="0" err="1"/>
                        <a:t>the</a:t>
                      </a:r>
                      <a:r>
                        <a:rPr lang="en-US" dirty="0"/>
                        <a:t> student’s GPA.</a:t>
                      </a:r>
                    </a:p>
                    <a:p>
                      <a:endParaRPr lang="en-US" dirty="0"/>
                    </a:p>
                  </a:txBody>
                  <a:tcPr/>
                </a:tc>
                <a:extLst>
                  <a:ext uri="{0D108BD9-81ED-4DB2-BD59-A6C34878D82A}">
                    <a16:rowId xmlns:a16="http://schemas.microsoft.com/office/drawing/2014/main" val="2915216328"/>
                  </a:ext>
                </a:extLst>
              </a:tr>
              <a:tr h="689830">
                <a:tc>
                  <a:txBody>
                    <a:bodyPr/>
                    <a:lstStyle/>
                    <a:p>
                      <a:r>
                        <a:rPr lang="en-US" dirty="0"/>
                        <a:t>Belonging to several social media groups has no </a:t>
                      </a:r>
                      <a:r>
                        <a:rPr lang="tr-TR" dirty="0" err="1"/>
                        <a:t>significant</a:t>
                      </a:r>
                      <a:r>
                        <a:rPr lang="en-US" dirty="0"/>
                        <a:t> association with</a:t>
                      </a:r>
                      <a:r>
                        <a:rPr lang="tr-TR" dirty="0"/>
                        <a:t> </a:t>
                      </a:r>
                      <a:r>
                        <a:rPr lang="tr-TR" dirty="0" err="1"/>
                        <a:t>the</a:t>
                      </a:r>
                      <a:r>
                        <a:rPr lang="tr-TR" dirty="0"/>
                        <a:t> </a:t>
                      </a:r>
                      <a:r>
                        <a:rPr lang="en-US" dirty="0"/>
                        <a:t> </a:t>
                      </a:r>
                      <a:r>
                        <a:rPr lang="tr-TR" dirty="0" err="1"/>
                        <a:t>student’s</a:t>
                      </a:r>
                      <a:r>
                        <a:rPr lang="tr-TR" dirty="0"/>
                        <a:t> GPA.</a:t>
                      </a:r>
                      <a:endParaRPr lang="en-US" dirty="0"/>
                    </a:p>
                    <a:p>
                      <a:endParaRPr lang="en-US" dirty="0"/>
                    </a:p>
                  </a:txBody>
                  <a:tcPr/>
                </a:tc>
                <a:tc>
                  <a:txBody>
                    <a:bodyPr/>
                    <a:lstStyle/>
                    <a:p>
                      <a:r>
                        <a:rPr lang="en-US" dirty="0"/>
                        <a:t>Belonging to several social media groups has significant association with</a:t>
                      </a:r>
                      <a:r>
                        <a:rPr lang="tr-TR" dirty="0"/>
                        <a:t> </a:t>
                      </a:r>
                      <a:r>
                        <a:rPr lang="tr-TR" dirty="0" err="1"/>
                        <a:t>the</a:t>
                      </a:r>
                      <a:r>
                        <a:rPr lang="en-US" dirty="0"/>
                        <a:t>  student’s GPA.</a:t>
                      </a:r>
                    </a:p>
                    <a:p>
                      <a:endParaRPr lang="en-US" dirty="0"/>
                    </a:p>
                  </a:txBody>
                  <a:tcPr/>
                </a:tc>
                <a:extLst>
                  <a:ext uri="{0D108BD9-81ED-4DB2-BD59-A6C34878D82A}">
                    <a16:rowId xmlns:a16="http://schemas.microsoft.com/office/drawing/2014/main" val="1172302565"/>
                  </a:ext>
                </a:extLst>
              </a:tr>
              <a:tr h="689830">
                <a:tc>
                  <a:txBody>
                    <a:bodyPr/>
                    <a:lstStyle/>
                    <a:p>
                      <a:r>
                        <a:rPr lang="en-US" dirty="0"/>
                        <a:t>Number of </a:t>
                      </a:r>
                      <a:r>
                        <a:rPr lang="tr-TR" dirty="0" err="1"/>
                        <a:t>notifications</a:t>
                      </a:r>
                      <a:r>
                        <a:rPr lang="en-US" dirty="0"/>
                        <a:t> checked has no </a:t>
                      </a:r>
                      <a:r>
                        <a:rPr lang="en-US" dirty="0" err="1"/>
                        <a:t>signif</a:t>
                      </a:r>
                      <a:r>
                        <a:rPr lang="tr-TR" dirty="0"/>
                        <a:t>i</a:t>
                      </a:r>
                      <a:r>
                        <a:rPr lang="en-US" dirty="0"/>
                        <a:t>cant association with </a:t>
                      </a:r>
                      <a:r>
                        <a:rPr lang="tr-TR" dirty="0" err="1"/>
                        <a:t>the</a:t>
                      </a:r>
                      <a:r>
                        <a:rPr lang="tr-TR" dirty="0"/>
                        <a:t> </a:t>
                      </a:r>
                      <a:r>
                        <a:rPr lang="en-US" dirty="0"/>
                        <a:t>student’s </a:t>
                      </a:r>
                      <a:r>
                        <a:rPr lang="tr-TR" dirty="0"/>
                        <a:t>GPA.</a:t>
                      </a:r>
                      <a:endParaRPr lang="en-US" dirty="0"/>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Number of </a:t>
                      </a:r>
                      <a:r>
                        <a:rPr lang="tr-TR" dirty="0" err="1"/>
                        <a:t>notifications</a:t>
                      </a:r>
                      <a:r>
                        <a:rPr lang="en-US" dirty="0"/>
                        <a:t> checked has </a:t>
                      </a:r>
                      <a:r>
                        <a:rPr lang="tr-TR" dirty="0" err="1"/>
                        <a:t>significant</a:t>
                      </a:r>
                      <a:r>
                        <a:rPr lang="en-US" dirty="0"/>
                        <a:t> association with </a:t>
                      </a:r>
                      <a:r>
                        <a:rPr lang="tr-TR" dirty="0" err="1"/>
                        <a:t>the</a:t>
                      </a:r>
                      <a:r>
                        <a:rPr lang="tr-TR" dirty="0"/>
                        <a:t> </a:t>
                      </a:r>
                      <a:r>
                        <a:rPr lang="en-US" dirty="0"/>
                        <a:t>student’s </a:t>
                      </a:r>
                      <a:r>
                        <a:rPr lang="tr-TR" dirty="0"/>
                        <a:t>GPA.</a:t>
                      </a:r>
                      <a:endParaRPr lang="en-US" dirty="0"/>
                    </a:p>
                    <a:p>
                      <a:endParaRPr lang="en-US" dirty="0"/>
                    </a:p>
                  </a:txBody>
                  <a:tcPr/>
                </a:tc>
                <a:extLst>
                  <a:ext uri="{0D108BD9-81ED-4DB2-BD59-A6C34878D82A}">
                    <a16:rowId xmlns:a16="http://schemas.microsoft.com/office/drawing/2014/main" val="3493987959"/>
                  </a:ext>
                </a:extLst>
              </a:tr>
              <a:tr h="689830">
                <a:tc>
                  <a:txBody>
                    <a:bodyPr/>
                    <a:lstStyle/>
                    <a:p>
                      <a:r>
                        <a:rPr lang="en-US" dirty="0"/>
                        <a:t>Using multiple social media platforms has no </a:t>
                      </a:r>
                      <a:r>
                        <a:rPr lang="en-US" dirty="0" err="1"/>
                        <a:t>signifcant</a:t>
                      </a:r>
                      <a:r>
                        <a:rPr lang="en-US" dirty="0"/>
                        <a:t> association with </a:t>
                      </a:r>
                      <a:r>
                        <a:rPr lang="tr-TR" dirty="0" err="1"/>
                        <a:t>student’s</a:t>
                      </a:r>
                      <a:r>
                        <a:rPr lang="tr-TR" dirty="0"/>
                        <a:t> GPA.</a:t>
                      </a:r>
                      <a:endParaRPr lang="en-US" dirty="0"/>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Using multiple social media platforms has </a:t>
                      </a:r>
                      <a:r>
                        <a:rPr lang="tr-TR" dirty="0" err="1"/>
                        <a:t>significant</a:t>
                      </a:r>
                      <a:r>
                        <a:rPr lang="en-US" dirty="0"/>
                        <a:t> association with </a:t>
                      </a:r>
                      <a:r>
                        <a:rPr lang="tr-TR" dirty="0" err="1"/>
                        <a:t>student’s</a:t>
                      </a:r>
                      <a:r>
                        <a:rPr lang="tr-TR" dirty="0"/>
                        <a:t> GPA</a:t>
                      </a:r>
                      <a:endParaRPr lang="en-US" dirty="0"/>
                    </a:p>
                    <a:p>
                      <a:endParaRPr lang="en-US" dirty="0"/>
                    </a:p>
                  </a:txBody>
                  <a:tcPr/>
                </a:tc>
                <a:extLst>
                  <a:ext uri="{0D108BD9-81ED-4DB2-BD59-A6C34878D82A}">
                    <a16:rowId xmlns:a16="http://schemas.microsoft.com/office/drawing/2014/main" val="1979330729"/>
                  </a:ext>
                </a:extLst>
              </a:tr>
            </a:tbl>
          </a:graphicData>
        </a:graphic>
      </p:graphicFrame>
    </p:spTree>
    <p:extLst>
      <p:ext uri="{BB962C8B-B14F-4D97-AF65-F5344CB8AC3E}">
        <p14:creationId xmlns:p14="http://schemas.microsoft.com/office/powerpoint/2010/main" val="1492680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Pens and rulers">
            <a:extLst>
              <a:ext uri="{FF2B5EF4-FFF2-40B4-BE49-F238E27FC236}">
                <a16:creationId xmlns:a16="http://schemas.microsoft.com/office/drawing/2014/main" id="{1B095903-EC77-BA3F-56B2-9330CAD00185}"/>
              </a:ext>
            </a:extLst>
          </p:cNvPr>
          <p:cNvPicPr>
            <a:picLocks noChangeAspect="1"/>
          </p:cNvPicPr>
          <p:nvPr/>
        </p:nvPicPr>
        <p:blipFill rotWithShape="1">
          <a:blip r:embed="rId2">
            <a:duotone>
              <a:schemeClr val="accent1">
                <a:shade val="45000"/>
                <a:satMod val="135000"/>
              </a:schemeClr>
              <a:prstClr val="white"/>
            </a:duotone>
          </a:blip>
          <a:srcRect l="9091" t="11309" b="12082"/>
          <a:stretch/>
        </p:blipFill>
        <p:spPr>
          <a:xfrm>
            <a:off x="1" y="10"/>
            <a:ext cx="12191999" cy="6857990"/>
          </a:xfrm>
          <a:prstGeom prst="rect">
            <a:avLst/>
          </a:prstGeom>
        </p:spPr>
      </p:pic>
      <p:sp>
        <p:nvSpPr>
          <p:cNvPr id="67" name="Isosceles Triangle 66">
            <a:extLst>
              <a:ext uri="{FF2B5EF4-FFF2-40B4-BE49-F238E27FC236}">
                <a16:creationId xmlns:a16="http://schemas.microsoft.com/office/drawing/2014/main" id="{31AF5A33-5C3E-4B00-B636-470C37CD0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Parallelogram 68">
            <a:extLst>
              <a:ext uri="{FF2B5EF4-FFF2-40B4-BE49-F238E27FC236}">
                <a16:creationId xmlns:a16="http://schemas.microsoft.com/office/drawing/2014/main" id="{1D4F4279-6CB8-4935-B70E-47B0D4BF7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126709FF-BC45-4BDA-88FE-6727BCBD97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43B53C46-807E-496A-8ACD-66372ECA65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BD4BEF6F-1F5D-425B-B942-CE0EC90D3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7">
            <a:extLst>
              <a:ext uri="{FF2B5EF4-FFF2-40B4-BE49-F238E27FC236}">
                <a16:creationId xmlns:a16="http://schemas.microsoft.com/office/drawing/2014/main" id="{93039481-3268-45EB-A57E-B6ECC97261B9}"/>
              </a:ext>
            </a:extLst>
          </p:cNvPr>
          <p:cNvSpPr txBox="1">
            <a:spLocks/>
          </p:cNvSpPr>
          <p:nvPr/>
        </p:nvSpPr>
        <p:spPr>
          <a:xfrm>
            <a:off x="2721973" y="203205"/>
            <a:ext cx="6487955" cy="1320800"/>
          </a:xfrm>
          <a:prstGeom prst="rect">
            <a:avLst/>
          </a:prstGeom>
        </p:spPr>
        <p:txBody>
          <a:bodyPr vert="horz" lIns="91440" tIns="45720" rIns="91440" bIns="45720" rtlCol="0" anchor="t">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90000"/>
              </a:lnSpc>
              <a:spcBef>
                <a:spcPct val="0"/>
              </a:spcBef>
              <a:spcAft>
                <a:spcPts val="600"/>
              </a:spcAft>
              <a:buNone/>
            </a:pPr>
            <a:r>
              <a:rPr lang="en-US" sz="2800" b="1" dirty="0">
                <a:solidFill>
                  <a:schemeClr val="accent1"/>
                </a:solidFill>
                <a:latin typeface="+mj-lt"/>
                <a:ea typeface="+mj-ea"/>
                <a:cs typeface="+mj-cs"/>
              </a:rPr>
              <a:t>METHOD</a:t>
            </a:r>
          </a:p>
          <a:p>
            <a:pPr marL="0" indent="0">
              <a:lnSpc>
                <a:spcPct val="90000"/>
              </a:lnSpc>
              <a:spcBef>
                <a:spcPct val="0"/>
              </a:spcBef>
              <a:spcAft>
                <a:spcPts val="600"/>
              </a:spcAft>
              <a:buNone/>
            </a:pPr>
            <a:endParaRPr lang="en-US" sz="1700" b="1" dirty="0">
              <a:solidFill>
                <a:schemeClr val="accent1"/>
              </a:solidFill>
              <a:latin typeface="+mj-lt"/>
              <a:ea typeface="+mj-ea"/>
              <a:cs typeface="+mj-cs"/>
            </a:endParaRPr>
          </a:p>
          <a:p>
            <a:pPr marL="0" indent="0">
              <a:lnSpc>
                <a:spcPct val="90000"/>
              </a:lnSpc>
              <a:spcBef>
                <a:spcPct val="0"/>
              </a:spcBef>
              <a:spcAft>
                <a:spcPts val="600"/>
              </a:spcAft>
              <a:buNone/>
            </a:pPr>
            <a:r>
              <a:rPr lang="en-US" sz="1700" dirty="0">
                <a:solidFill>
                  <a:schemeClr val="accent1"/>
                </a:solidFill>
                <a:latin typeface="+mj-lt"/>
                <a:ea typeface="+mj-ea"/>
                <a:cs typeface="+mj-cs"/>
              </a:rPr>
              <a:t>Based on the proposed SMIF model, the following null hypotheses were set up:</a:t>
            </a:r>
          </a:p>
          <a:p>
            <a:pPr marL="0" indent="0">
              <a:lnSpc>
                <a:spcPct val="90000"/>
              </a:lnSpc>
              <a:spcBef>
                <a:spcPct val="0"/>
              </a:spcBef>
              <a:spcAft>
                <a:spcPts val="600"/>
              </a:spcAft>
              <a:buNone/>
            </a:pPr>
            <a:endParaRPr lang="en-US" sz="1700" b="1" dirty="0">
              <a:solidFill>
                <a:schemeClr val="accent1"/>
              </a:solidFill>
              <a:latin typeface="+mj-lt"/>
              <a:ea typeface="+mj-ea"/>
              <a:cs typeface="+mj-cs"/>
            </a:endParaRPr>
          </a:p>
          <a:p>
            <a:pPr marL="0" indent="0">
              <a:lnSpc>
                <a:spcPct val="90000"/>
              </a:lnSpc>
              <a:spcBef>
                <a:spcPct val="0"/>
              </a:spcBef>
              <a:spcAft>
                <a:spcPts val="600"/>
              </a:spcAft>
              <a:buNone/>
            </a:pPr>
            <a:endParaRPr lang="en-US" sz="1700" b="1" dirty="0">
              <a:solidFill>
                <a:schemeClr val="accent1"/>
              </a:solidFill>
              <a:latin typeface="+mj-lt"/>
              <a:ea typeface="+mj-ea"/>
              <a:cs typeface="+mj-cs"/>
            </a:endParaRPr>
          </a:p>
        </p:txBody>
      </p:sp>
      <p:sp>
        <p:nvSpPr>
          <p:cNvPr id="77" name="Rectangle 25">
            <a:extLst>
              <a:ext uri="{FF2B5EF4-FFF2-40B4-BE49-F238E27FC236}">
                <a16:creationId xmlns:a16="http://schemas.microsoft.com/office/drawing/2014/main" id="{17D310E3-BA9A-4243-B504-0D1F62206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Isosceles Triangle 78">
            <a:extLst>
              <a:ext uri="{FF2B5EF4-FFF2-40B4-BE49-F238E27FC236}">
                <a16:creationId xmlns:a16="http://schemas.microsoft.com/office/drawing/2014/main" id="{E866FCBB-59B5-4CDF-BEE6-633824440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Rectangle 27">
            <a:extLst>
              <a:ext uri="{FF2B5EF4-FFF2-40B4-BE49-F238E27FC236}">
                <a16:creationId xmlns:a16="http://schemas.microsoft.com/office/drawing/2014/main" id="{6AC675E8-14B6-40FA-B3B3-C1E2E39D2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3" name="Rectangle 28">
            <a:extLst>
              <a:ext uri="{FF2B5EF4-FFF2-40B4-BE49-F238E27FC236}">
                <a16:creationId xmlns:a16="http://schemas.microsoft.com/office/drawing/2014/main" id="{56989EBF-8722-45B6-80BA-3B62833E4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Rectangle 29">
            <a:extLst>
              <a:ext uri="{FF2B5EF4-FFF2-40B4-BE49-F238E27FC236}">
                <a16:creationId xmlns:a16="http://schemas.microsoft.com/office/drawing/2014/main" id="{7C9F3575-4D35-4C55-93E6-A0BB647C5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7" name="Isosceles Triangle 86">
            <a:extLst>
              <a:ext uri="{FF2B5EF4-FFF2-40B4-BE49-F238E27FC236}">
                <a16:creationId xmlns:a16="http://schemas.microsoft.com/office/drawing/2014/main" id="{868C8FD7-A917-4543-8961-F5EB09C27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Table 5">
            <a:extLst>
              <a:ext uri="{FF2B5EF4-FFF2-40B4-BE49-F238E27FC236}">
                <a16:creationId xmlns:a16="http://schemas.microsoft.com/office/drawing/2014/main" id="{53471629-A3D2-D05A-B6D0-676F55A6A5D0}"/>
              </a:ext>
            </a:extLst>
          </p:cNvPr>
          <p:cNvGraphicFramePr>
            <a:graphicFrameLocks noGrp="1"/>
          </p:cNvGraphicFramePr>
          <p:nvPr>
            <p:ph idx="1"/>
            <p:extLst>
              <p:ext uri="{D42A27DB-BD31-4B8C-83A1-F6EECF244321}">
                <p14:modId xmlns:p14="http://schemas.microsoft.com/office/powerpoint/2010/main" val="451023842"/>
              </p:ext>
            </p:extLst>
          </p:nvPr>
        </p:nvGraphicFramePr>
        <p:xfrm>
          <a:off x="601756" y="1532472"/>
          <a:ext cx="10629234" cy="3433030"/>
        </p:xfrm>
        <a:graphic>
          <a:graphicData uri="http://schemas.openxmlformats.org/drawingml/2006/table">
            <a:tbl>
              <a:tblPr firstRow="1" bandRow="1">
                <a:tableStyleId>{5C22544A-7EE6-4342-B048-85BDC9FD1C3A}</a:tableStyleId>
              </a:tblPr>
              <a:tblGrid>
                <a:gridCol w="5314617">
                  <a:extLst>
                    <a:ext uri="{9D8B030D-6E8A-4147-A177-3AD203B41FA5}">
                      <a16:colId xmlns:a16="http://schemas.microsoft.com/office/drawing/2014/main" val="4254725752"/>
                    </a:ext>
                  </a:extLst>
                </a:gridCol>
                <a:gridCol w="5314617">
                  <a:extLst>
                    <a:ext uri="{9D8B030D-6E8A-4147-A177-3AD203B41FA5}">
                      <a16:colId xmlns:a16="http://schemas.microsoft.com/office/drawing/2014/main" val="3679108622"/>
                    </a:ext>
                  </a:extLst>
                </a:gridCol>
              </a:tblGrid>
              <a:tr h="689830">
                <a:tc>
                  <a:txBody>
                    <a:bodyPr/>
                    <a:lstStyle/>
                    <a:p>
                      <a:r>
                        <a:rPr lang="tr-TR" dirty="0"/>
                        <a:t>N</a:t>
                      </a:r>
                      <a:r>
                        <a:rPr lang="en-US" dirty="0" err="1"/>
                        <a:t>ull</a:t>
                      </a:r>
                      <a:r>
                        <a:rPr lang="en-US" dirty="0"/>
                        <a:t> hypothesis (Ho)</a:t>
                      </a:r>
                    </a:p>
                  </a:txBody>
                  <a:tcPr/>
                </a:tc>
                <a:tc>
                  <a:txBody>
                    <a:bodyPr/>
                    <a:lstStyle/>
                    <a:p>
                      <a:r>
                        <a:rPr lang="tr-TR" dirty="0"/>
                        <a:t>A</a:t>
                      </a:r>
                      <a:r>
                        <a:rPr lang="en-US" dirty="0" err="1"/>
                        <a:t>lternative</a:t>
                      </a:r>
                      <a:r>
                        <a:rPr lang="en-US" dirty="0"/>
                        <a:t> hypothesis (Ha)</a:t>
                      </a:r>
                    </a:p>
                  </a:txBody>
                  <a:tcPr/>
                </a:tc>
                <a:extLst>
                  <a:ext uri="{0D108BD9-81ED-4DB2-BD59-A6C34878D82A}">
                    <a16:rowId xmlns:a16="http://schemas.microsoft.com/office/drawing/2014/main" val="1746854546"/>
                  </a:ext>
                </a:extLst>
              </a:tr>
              <a:tr h="689830">
                <a:tc>
                  <a:txBody>
                    <a:bodyPr/>
                    <a:lstStyle/>
                    <a:p>
                      <a:r>
                        <a:rPr lang="en-US" dirty="0"/>
                        <a:t>Age group has no significant association with </a:t>
                      </a:r>
                      <a:r>
                        <a:rPr lang="tr-TR" dirty="0" err="1"/>
                        <a:t>the</a:t>
                      </a:r>
                      <a:r>
                        <a:rPr lang="en-US" dirty="0"/>
                        <a:t> student’s GPA</a:t>
                      </a:r>
                      <a:r>
                        <a:rPr lang="tr-TR" dirty="0"/>
                        <a:t>.</a:t>
                      </a:r>
                      <a:endParaRPr lang="en-US" dirty="0"/>
                    </a:p>
                    <a:p>
                      <a:endParaRPr lang="en-US" dirty="0"/>
                    </a:p>
                  </a:txBody>
                  <a:tcPr/>
                </a:tc>
                <a:tc>
                  <a:txBody>
                    <a:bodyPr/>
                    <a:lstStyle/>
                    <a:p>
                      <a:r>
                        <a:rPr lang="en-US" dirty="0"/>
                        <a:t>Age group has significant association with </a:t>
                      </a:r>
                      <a:r>
                        <a:rPr lang="tr-TR" dirty="0" err="1"/>
                        <a:t>the</a:t>
                      </a:r>
                      <a:r>
                        <a:rPr lang="en-US" dirty="0"/>
                        <a:t> student’s GPA</a:t>
                      </a:r>
                      <a:r>
                        <a:rPr lang="tr-TR" dirty="0"/>
                        <a:t>.</a:t>
                      </a:r>
                      <a:endParaRPr lang="en-US" dirty="0"/>
                    </a:p>
                    <a:p>
                      <a:endParaRPr lang="en-US" dirty="0"/>
                    </a:p>
                  </a:txBody>
                  <a:tcPr/>
                </a:tc>
                <a:extLst>
                  <a:ext uri="{0D108BD9-81ED-4DB2-BD59-A6C34878D82A}">
                    <a16:rowId xmlns:a16="http://schemas.microsoft.com/office/drawing/2014/main" val="3559732961"/>
                  </a:ext>
                </a:extLst>
              </a:tr>
              <a:tr h="689830">
                <a:tc>
                  <a:txBody>
                    <a:bodyPr/>
                    <a:lstStyle/>
                    <a:p>
                      <a:r>
                        <a:rPr lang="en-US" dirty="0"/>
                        <a:t>Level of student has no </a:t>
                      </a:r>
                      <a:r>
                        <a:rPr lang="en-US" dirty="0" err="1"/>
                        <a:t>signif</a:t>
                      </a:r>
                      <a:r>
                        <a:rPr lang="tr-TR" dirty="0"/>
                        <a:t>i</a:t>
                      </a:r>
                      <a:r>
                        <a:rPr lang="en-US" dirty="0"/>
                        <a:t>cant association with</a:t>
                      </a:r>
                      <a:r>
                        <a:rPr lang="tr-TR" dirty="0"/>
                        <a:t> </a:t>
                      </a:r>
                      <a:r>
                        <a:rPr lang="tr-TR" dirty="0" err="1"/>
                        <a:t>the</a:t>
                      </a:r>
                      <a:r>
                        <a:rPr lang="en-US" dirty="0"/>
                        <a:t> </a:t>
                      </a:r>
                      <a:r>
                        <a:rPr lang="tr-TR" dirty="0"/>
                        <a:t> </a:t>
                      </a:r>
                      <a:r>
                        <a:rPr lang="en-US" dirty="0" err="1"/>
                        <a:t>stu</a:t>
                      </a:r>
                      <a:r>
                        <a:rPr lang="tr-TR" dirty="0" err="1"/>
                        <a:t>dent’s</a:t>
                      </a:r>
                      <a:r>
                        <a:rPr lang="tr-TR" dirty="0"/>
                        <a:t> GPA.</a:t>
                      </a:r>
                      <a:endParaRPr lang="en-US" dirty="0"/>
                    </a:p>
                    <a:p>
                      <a:endParaRPr lang="en-US" dirty="0"/>
                    </a:p>
                  </a:txBody>
                  <a:tcPr/>
                </a:tc>
                <a:tc>
                  <a:txBody>
                    <a:bodyPr/>
                    <a:lstStyle/>
                    <a:p>
                      <a:r>
                        <a:rPr lang="en-US" dirty="0"/>
                        <a:t>Level of student has </a:t>
                      </a:r>
                      <a:r>
                        <a:rPr lang="en-US" dirty="0" err="1"/>
                        <a:t>signif</a:t>
                      </a:r>
                      <a:r>
                        <a:rPr lang="tr-TR" dirty="0"/>
                        <a:t>i</a:t>
                      </a:r>
                      <a:r>
                        <a:rPr lang="en-US" dirty="0"/>
                        <a:t>cant association with</a:t>
                      </a:r>
                      <a:r>
                        <a:rPr lang="tr-TR" dirty="0"/>
                        <a:t> </a:t>
                      </a:r>
                      <a:r>
                        <a:rPr lang="tr-TR" dirty="0" err="1"/>
                        <a:t>the</a:t>
                      </a:r>
                      <a:r>
                        <a:rPr lang="en-US" dirty="0"/>
                        <a:t> student’s GPA.</a:t>
                      </a:r>
                    </a:p>
                    <a:p>
                      <a:endParaRPr lang="en-US" dirty="0"/>
                    </a:p>
                  </a:txBody>
                  <a:tcPr/>
                </a:tc>
                <a:extLst>
                  <a:ext uri="{0D108BD9-81ED-4DB2-BD59-A6C34878D82A}">
                    <a16:rowId xmlns:a16="http://schemas.microsoft.com/office/drawing/2014/main" val="2915216328"/>
                  </a:ext>
                </a:extLst>
              </a:tr>
              <a:tr h="689830">
                <a:tc>
                  <a:txBody>
                    <a:bodyPr/>
                    <a:lstStyle/>
                    <a:p>
                      <a:r>
                        <a:rPr lang="en-US" dirty="0"/>
                        <a:t>Student’s sex to several social media groups has no </a:t>
                      </a:r>
                      <a:r>
                        <a:rPr lang="tr-TR" dirty="0" err="1"/>
                        <a:t>significant</a:t>
                      </a:r>
                      <a:r>
                        <a:rPr lang="en-US" dirty="0"/>
                        <a:t> association with</a:t>
                      </a:r>
                      <a:r>
                        <a:rPr lang="tr-TR" dirty="0"/>
                        <a:t> </a:t>
                      </a:r>
                      <a:r>
                        <a:rPr lang="tr-TR" dirty="0" err="1"/>
                        <a:t>the</a:t>
                      </a:r>
                      <a:r>
                        <a:rPr lang="tr-TR" dirty="0"/>
                        <a:t> </a:t>
                      </a:r>
                      <a:r>
                        <a:rPr lang="en-US" dirty="0"/>
                        <a:t> </a:t>
                      </a:r>
                      <a:r>
                        <a:rPr lang="tr-TR" dirty="0" err="1"/>
                        <a:t>student’s</a:t>
                      </a:r>
                      <a:r>
                        <a:rPr lang="tr-TR" dirty="0"/>
                        <a:t> GPA.</a:t>
                      </a:r>
                      <a:endParaRPr lang="en-US" dirty="0"/>
                    </a:p>
                    <a:p>
                      <a:endParaRPr lang="en-US" dirty="0"/>
                    </a:p>
                  </a:txBody>
                  <a:tcPr/>
                </a:tc>
                <a:tc>
                  <a:txBody>
                    <a:bodyPr/>
                    <a:lstStyle/>
                    <a:p>
                      <a:r>
                        <a:rPr lang="en-US" dirty="0"/>
                        <a:t>Student’s sex to several social media groups has association with</a:t>
                      </a:r>
                      <a:r>
                        <a:rPr lang="tr-TR" dirty="0"/>
                        <a:t> </a:t>
                      </a:r>
                      <a:r>
                        <a:rPr lang="tr-TR" dirty="0" err="1"/>
                        <a:t>the</a:t>
                      </a:r>
                      <a:r>
                        <a:rPr lang="en-US" dirty="0"/>
                        <a:t>  student’s GPA.</a:t>
                      </a:r>
                    </a:p>
                    <a:p>
                      <a:endParaRPr lang="en-US" dirty="0"/>
                    </a:p>
                  </a:txBody>
                  <a:tcPr/>
                </a:tc>
                <a:extLst>
                  <a:ext uri="{0D108BD9-81ED-4DB2-BD59-A6C34878D82A}">
                    <a16:rowId xmlns:a16="http://schemas.microsoft.com/office/drawing/2014/main" val="1172302565"/>
                  </a:ext>
                </a:extLst>
              </a:tr>
            </a:tbl>
          </a:graphicData>
        </a:graphic>
      </p:graphicFrame>
    </p:spTree>
    <p:extLst>
      <p:ext uri="{BB962C8B-B14F-4D97-AF65-F5344CB8AC3E}">
        <p14:creationId xmlns:p14="http://schemas.microsoft.com/office/powerpoint/2010/main" val="1315724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30" y="54460"/>
            <a:ext cx="6039603" cy="4547037"/>
          </a:xfrm>
        </p:spPr>
        <p:txBody>
          <a:bodyPr>
            <a:normAutofit/>
          </a:bodyPr>
          <a:lstStyle/>
          <a:p>
            <a:pPr marL="0" marR="0" indent="0">
              <a:lnSpc>
                <a:spcPct val="107000"/>
              </a:lnSpc>
              <a:spcBef>
                <a:spcPts val="0"/>
              </a:spcBef>
              <a:spcAft>
                <a:spcPts val="800"/>
              </a:spcAft>
              <a:buNone/>
            </a:pP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a:t>
            </a:r>
            <a:endParaRPr lang="tr-TR"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en-US"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6872" y="322189"/>
            <a:ext cx="6487558" cy="3744179"/>
          </a:xfrm>
          <a:prstGeom prst="rect">
            <a:avLst/>
          </a:prstGeom>
        </p:spPr>
      </p:pic>
      <p:graphicFrame>
        <p:nvGraphicFramePr>
          <p:cNvPr id="3" name="Table 3">
            <a:extLst>
              <a:ext uri="{FF2B5EF4-FFF2-40B4-BE49-F238E27FC236}">
                <a16:creationId xmlns:a16="http://schemas.microsoft.com/office/drawing/2014/main" id="{2CBA4F1F-5656-24D1-8B65-868746B9E826}"/>
              </a:ext>
            </a:extLst>
          </p:cNvPr>
          <p:cNvGraphicFramePr>
            <a:graphicFrameLocks noGrp="1"/>
          </p:cNvGraphicFramePr>
          <p:nvPr>
            <p:extLst>
              <p:ext uri="{D42A27DB-BD31-4B8C-83A1-F6EECF244321}">
                <p14:modId xmlns:p14="http://schemas.microsoft.com/office/powerpoint/2010/main" val="2766665427"/>
              </p:ext>
            </p:extLst>
          </p:nvPr>
        </p:nvGraphicFramePr>
        <p:xfrm>
          <a:off x="124543" y="857317"/>
          <a:ext cx="4870244" cy="3744180"/>
        </p:xfrm>
        <a:graphic>
          <a:graphicData uri="http://schemas.openxmlformats.org/drawingml/2006/table">
            <a:tbl>
              <a:tblPr firstRow="1" bandRow="1">
                <a:tableStyleId>{5C22544A-7EE6-4342-B048-85BDC9FD1C3A}</a:tableStyleId>
              </a:tblPr>
              <a:tblGrid>
                <a:gridCol w="4870244">
                  <a:extLst>
                    <a:ext uri="{9D8B030D-6E8A-4147-A177-3AD203B41FA5}">
                      <a16:colId xmlns:a16="http://schemas.microsoft.com/office/drawing/2014/main" val="537605834"/>
                    </a:ext>
                  </a:extLst>
                </a:gridCol>
              </a:tblGrid>
              <a:tr h="3744180">
                <a:tc>
                  <a:txBody>
                    <a:bodyPr/>
                    <a:lstStyle/>
                    <a:p>
                      <a:r>
                        <a:rPr lang="en-US" dirty="0"/>
                        <a:t>p-value is greater than the significance level of 0.05, then we fail to reject the null hypothesis</a:t>
                      </a:r>
                      <a:endParaRPr lang="tr-TR" dirty="0"/>
                    </a:p>
                    <a:p>
                      <a:endParaRPr lang="tr-TR" dirty="0"/>
                    </a:p>
                    <a:p>
                      <a:r>
                        <a:rPr lang="en-US" dirty="0"/>
                        <a:t>This indicates that there is not enough evidence to suggest a significant difference in GPA between male and female students.</a:t>
                      </a:r>
                    </a:p>
                  </a:txBody>
                  <a:tcPr/>
                </a:tc>
                <a:extLst>
                  <a:ext uri="{0D108BD9-81ED-4DB2-BD59-A6C34878D82A}">
                    <a16:rowId xmlns:a16="http://schemas.microsoft.com/office/drawing/2014/main" val="4163926779"/>
                  </a:ext>
                </a:extLst>
              </a:tr>
            </a:tbl>
          </a:graphicData>
        </a:graphic>
      </p:graphicFrame>
    </p:spTree>
    <p:extLst>
      <p:ext uri="{BB962C8B-B14F-4D97-AF65-F5344CB8AC3E}">
        <p14:creationId xmlns:p14="http://schemas.microsoft.com/office/powerpoint/2010/main" val="2905185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30" y="54460"/>
            <a:ext cx="6039603" cy="4547037"/>
          </a:xfrm>
        </p:spPr>
        <p:txBody>
          <a:bodyPr>
            <a:normAutofit/>
          </a:bodyPr>
          <a:lstStyle/>
          <a:p>
            <a:pPr marL="0" marR="0" indent="0">
              <a:lnSpc>
                <a:spcPct val="107000"/>
              </a:lnSpc>
              <a:spcBef>
                <a:spcPts val="0"/>
              </a:spcBef>
              <a:spcAft>
                <a:spcPts val="800"/>
              </a:spcAft>
              <a:buNone/>
            </a:pP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a:t>
            </a:r>
            <a:endParaRPr lang="tr-TR"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en-US"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6872" y="202223"/>
            <a:ext cx="6487558" cy="4132385"/>
          </a:xfrm>
          <a:prstGeom prst="rect">
            <a:avLst/>
          </a:prstGeom>
        </p:spPr>
      </p:pic>
      <p:graphicFrame>
        <p:nvGraphicFramePr>
          <p:cNvPr id="3" name="Table 3">
            <a:extLst>
              <a:ext uri="{FF2B5EF4-FFF2-40B4-BE49-F238E27FC236}">
                <a16:creationId xmlns:a16="http://schemas.microsoft.com/office/drawing/2014/main" id="{2CBA4F1F-5656-24D1-8B65-868746B9E826}"/>
              </a:ext>
            </a:extLst>
          </p:cNvPr>
          <p:cNvGraphicFramePr>
            <a:graphicFrameLocks noGrp="1"/>
          </p:cNvGraphicFramePr>
          <p:nvPr>
            <p:extLst>
              <p:ext uri="{D42A27DB-BD31-4B8C-83A1-F6EECF244321}">
                <p14:modId xmlns:p14="http://schemas.microsoft.com/office/powerpoint/2010/main" val="758884442"/>
              </p:ext>
            </p:extLst>
          </p:nvPr>
        </p:nvGraphicFramePr>
        <p:xfrm>
          <a:off x="124543" y="857317"/>
          <a:ext cx="4870244" cy="3744180"/>
        </p:xfrm>
        <a:graphic>
          <a:graphicData uri="http://schemas.openxmlformats.org/drawingml/2006/table">
            <a:tbl>
              <a:tblPr firstRow="1" bandRow="1">
                <a:tableStyleId>{5C22544A-7EE6-4342-B048-85BDC9FD1C3A}</a:tableStyleId>
              </a:tblPr>
              <a:tblGrid>
                <a:gridCol w="4870244">
                  <a:extLst>
                    <a:ext uri="{9D8B030D-6E8A-4147-A177-3AD203B41FA5}">
                      <a16:colId xmlns:a16="http://schemas.microsoft.com/office/drawing/2014/main" val="537605834"/>
                    </a:ext>
                  </a:extLst>
                </a:gridCol>
              </a:tblGrid>
              <a:tr h="3744180">
                <a:tc>
                  <a:txBody>
                    <a:bodyPr/>
                    <a:lstStyle/>
                    <a:p>
                      <a:r>
                        <a:rPr lang="en-US" dirty="0"/>
                        <a:t>p-value is greater than the significance level of 0.05, then we fail to reject the null hypothesis.</a:t>
                      </a:r>
                      <a:endParaRPr lang="tr-TR" dirty="0"/>
                    </a:p>
                    <a:p>
                      <a:endParaRPr lang="tr-TR" dirty="0"/>
                    </a:p>
                    <a:p>
                      <a:r>
                        <a:rPr lang="en-US" dirty="0"/>
                        <a:t>This indicates that there is not enough evidence to suggest a significant difference in GPA based on the age group.</a:t>
                      </a:r>
                    </a:p>
                  </a:txBody>
                  <a:tcPr/>
                </a:tc>
                <a:extLst>
                  <a:ext uri="{0D108BD9-81ED-4DB2-BD59-A6C34878D82A}">
                    <a16:rowId xmlns:a16="http://schemas.microsoft.com/office/drawing/2014/main" val="4163926779"/>
                  </a:ext>
                </a:extLst>
              </a:tr>
            </a:tbl>
          </a:graphicData>
        </a:graphic>
      </p:graphicFrame>
    </p:spTree>
    <p:extLst>
      <p:ext uri="{BB962C8B-B14F-4D97-AF65-F5344CB8AC3E}">
        <p14:creationId xmlns:p14="http://schemas.microsoft.com/office/powerpoint/2010/main" val="3141095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30" y="54460"/>
            <a:ext cx="6039603" cy="4547037"/>
          </a:xfrm>
        </p:spPr>
        <p:txBody>
          <a:bodyPr>
            <a:normAutofit/>
          </a:bodyPr>
          <a:lstStyle/>
          <a:p>
            <a:pPr marL="0" marR="0" indent="0">
              <a:lnSpc>
                <a:spcPct val="107000"/>
              </a:lnSpc>
              <a:spcBef>
                <a:spcPts val="0"/>
              </a:spcBef>
              <a:spcAft>
                <a:spcPts val="800"/>
              </a:spcAft>
              <a:buNone/>
            </a:pP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a:t>
            </a:r>
            <a:endParaRPr lang="tr-TR"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en-US"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6872" y="448408"/>
            <a:ext cx="6487558" cy="3851029"/>
          </a:xfrm>
          <a:prstGeom prst="rect">
            <a:avLst/>
          </a:prstGeom>
        </p:spPr>
      </p:pic>
      <p:graphicFrame>
        <p:nvGraphicFramePr>
          <p:cNvPr id="3" name="Table 3">
            <a:extLst>
              <a:ext uri="{FF2B5EF4-FFF2-40B4-BE49-F238E27FC236}">
                <a16:creationId xmlns:a16="http://schemas.microsoft.com/office/drawing/2014/main" id="{2CBA4F1F-5656-24D1-8B65-868746B9E826}"/>
              </a:ext>
            </a:extLst>
          </p:cNvPr>
          <p:cNvGraphicFramePr>
            <a:graphicFrameLocks noGrp="1"/>
          </p:cNvGraphicFramePr>
          <p:nvPr>
            <p:extLst>
              <p:ext uri="{D42A27DB-BD31-4B8C-83A1-F6EECF244321}">
                <p14:modId xmlns:p14="http://schemas.microsoft.com/office/powerpoint/2010/main" val="1001315915"/>
              </p:ext>
            </p:extLst>
          </p:nvPr>
        </p:nvGraphicFramePr>
        <p:xfrm>
          <a:off x="124543" y="857317"/>
          <a:ext cx="4870244" cy="3744180"/>
        </p:xfrm>
        <a:graphic>
          <a:graphicData uri="http://schemas.openxmlformats.org/drawingml/2006/table">
            <a:tbl>
              <a:tblPr firstRow="1" bandRow="1">
                <a:tableStyleId>{5C22544A-7EE6-4342-B048-85BDC9FD1C3A}</a:tableStyleId>
              </a:tblPr>
              <a:tblGrid>
                <a:gridCol w="4870244">
                  <a:extLst>
                    <a:ext uri="{9D8B030D-6E8A-4147-A177-3AD203B41FA5}">
                      <a16:colId xmlns:a16="http://schemas.microsoft.com/office/drawing/2014/main" val="537605834"/>
                    </a:ext>
                  </a:extLst>
                </a:gridCol>
              </a:tblGrid>
              <a:tr h="3744180">
                <a:tc>
                  <a:txBody>
                    <a:bodyPr/>
                    <a:lstStyle/>
                    <a:p>
                      <a:r>
                        <a:rPr lang="en-US" dirty="0"/>
                        <a:t>p-value is greater than the significance level of 0.05, then we fail to reject the null hypothesis.</a:t>
                      </a:r>
                      <a:endParaRPr lang="tr-TR" dirty="0"/>
                    </a:p>
                    <a:p>
                      <a:endParaRPr lang="tr-TR" dirty="0"/>
                    </a:p>
                    <a:p>
                      <a:r>
                        <a:rPr lang="en-US" dirty="0"/>
                        <a:t>This indicates that there is not enough evidence to suggest a significant difference in GPA based on the student level.</a:t>
                      </a:r>
                    </a:p>
                  </a:txBody>
                  <a:tcPr/>
                </a:tc>
                <a:extLst>
                  <a:ext uri="{0D108BD9-81ED-4DB2-BD59-A6C34878D82A}">
                    <a16:rowId xmlns:a16="http://schemas.microsoft.com/office/drawing/2014/main" val="4163926779"/>
                  </a:ext>
                </a:extLst>
              </a:tr>
            </a:tbl>
          </a:graphicData>
        </a:graphic>
      </p:graphicFrame>
    </p:spTree>
    <p:extLst>
      <p:ext uri="{BB962C8B-B14F-4D97-AF65-F5344CB8AC3E}">
        <p14:creationId xmlns:p14="http://schemas.microsoft.com/office/powerpoint/2010/main" val="318224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30" y="54460"/>
            <a:ext cx="6039603" cy="4547037"/>
          </a:xfrm>
        </p:spPr>
        <p:txBody>
          <a:bodyPr>
            <a:normAutofit/>
          </a:bodyPr>
          <a:lstStyle/>
          <a:p>
            <a:pPr marL="0" marR="0" indent="0">
              <a:lnSpc>
                <a:spcPct val="107000"/>
              </a:lnSpc>
              <a:spcBef>
                <a:spcPts val="0"/>
              </a:spcBef>
              <a:spcAft>
                <a:spcPts val="800"/>
              </a:spcAft>
              <a:buNone/>
            </a:pP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a:t>
            </a:r>
            <a:endParaRPr lang="tr-TR"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en-US"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6872" y="147485"/>
            <a:ext cx="6487558" cy="4237206"/>
          </a:xfrm>
          <a:prstGeom prst="rect">
            <a:avLst/>
          </a:prstGeom>
        </p:spPr>
      </p:pic>
      <p:graphicFrame>
        <p:nvGraphicFramePr>
          <p:cNvPr id="3" name="Table 3">
            <a:extLst>
              <a:ext uri="{FF2B5EF4-FFF2-40B4-BE49-F238E27FC236}">
                <a16:creationId xmlns:a16="http://schemas.microsoft.com/office/drawing/2014/main" id="{2CBA4F1F-5656-24D1-8B65-868746B9E826}"/>
              </a:ext>
            </a:extLst>
          </p:cNvPr>
          <p:cNvGraphicFramePr>
            <a:graphicFrameLocks noGrp="1"/>
          </p:cNvGraphicFramePr>
          <p:nvPr/>
        </p:nvGraphicFramePr>
        <p:xfrm>
          <a:off x="124543" y="857317"/>
          <a:ext cx="4870244" cy="3744180"/>
        </p:xfrm>
        <a:graphic>
          <a:graphicData uri="http://schemas.openxmlformats.org/drawingml/2006/table">
            <a:tbl>
              <a:tblPr firstRow="1" bandRow="1">
                <a:tableStyleId>{5C22544A-7EE6-4342-B048-85BDC9FD1C3A}</a:tableStyleId>
              </a:tblPr>
              <a:tblGrid>
                <a:gridCol w="4870244">
                  <a:extLst>
                    <a:ext uri="{9D8B030D-6E8A-4147-A177-3AD203B41FA5}">
                      <a16:colId xmlns:a16="http://schemas.microsoft.com/office/drawing/2014/main" val="537605834"/>
                    </a:ext>
                  </a:extLst>
                </a:gridCol>
              </a:tblGrid>
              <a:tr h="3744180">
                <a:tc>
                  <a:txBody>
                    <a:bodyPr/>
                    <a:lstStyle/>
                    <a:p>
                      <a:r>
                        <a:rPr lang="en-US" dirty="0"/>
                        <a:t>The t-statistic is -10.135 and the p-value is 3.000e-23. Since the p-value is less than the significance level of 0.05, we reject the null hypothesis. </a:t>
                      </a:r>
                      <a:endParaRPr lang="tr-TR" dirty="0"/>
                    </a:p>
                    <a:p>
                      <a:endParaRPr lang="tr-TR" dirty="0"/>
                    </a:p>
                    <a:p>
                      <a:r>
                        <a:rPr lang="en-US" dirty="0"/>
                        <a:t>This indicates that there is evidence of a significant difference in GPA based on the amount of time spent. In other words, the amount of time spent by students has a significant impact on their GPA.</a:t>
                      </a:r>
                    </a:p>
                  </a:txBody>
                  <a:tcPr/>
                </a:tc>
                <a:extLst>
                  <a:ext uri="{0D108BD9-81ED-4DB2-BD59-A6C34878D82A}">
                    <a16:rowId xmlns:a16="http://schemas.microsoft.com/office/drawing/2014/main" val="4163926779"/>
                  </a:ext>
                </a:extLst>
              </a:tr>
            </a:tbl>
          </a:graphicData>
        </a:graphic>
      </p:graphicFrame>
    </p:spTree>
    <p:extLst>
      <p:ext uri="{BB962C8B-B14F-4D97-AF65-F5344CB8AC3E}">
        <p14:creationId xmlns:p14="http://schemas.microsoft.com/office/powerpoint/2010/main" val="2148189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29" y="54460"/>
            <a:ext cx="5046546" cy="4547037"/>
          </a:xfrm>
        </p:spPr>
        <p:txBody>
          <a:bodyPr>
            <a:normAutofit fontScale="70000" lnSpcReduction="20000"/>
          </a:bodyPr>
          <a:lstStyle/>
          <a:p>
            <a:pPr marL="0" marR="0" indent="0">
              <a:lnSpc>
                <a:spcPct val="107000"/>
              </a:lnSpc>
              <a:spcBef>
                <a:spcPts val="0"/>
              </a:spcBef>
              <a:spcAft>
                <a:spcPts val="800"/>
              </a:spcAft>
              <a:buNone/>
            </a:pPr>
            <a:endPar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Based on the analysis conducted, the t-statistic of 3.971 and a p-value of 7.997e-05 indicate that we reject the null hypothesis. This suggests that there is evidence of a significant difference in GPA based on the number of platforms used by students. </a:t>
            </a:r>
            <a:endPar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The result implies that students who are active on multiple social media platforms tend to have different GPA levels compared to those who use fewer platforms</a:t>
            </a:r>
            <a:endPar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tr-TR"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en-US"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6872" y="235973"/>
            <a:ext cx="6487557" cy="4178213"/>
          </a:xfrm>
          <a:prstGeom prst="rect">
            <a:avLst/>
          </a:prstGeom>
        </p:spPr>
      </p:pic>
    </p:spTree>
    <p:extLst>
      <p:ext uri="{BB962C8B-B14F-4D97-AF65-F5344CB8AC3E}">
        <p14:creationId xmlns:p14="http://schemas.microsoft.com/office/powerpoint/2010/main" val="33353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29" y="54460"/>
            <a:ext cx="5026882" cy="4547037"/>
          </a:xfrm>
        </p:spPr>
        <p:txBody>
          <a:bodyPr>
            <a:normAutofit/>
          </a:bodyPr>
          <a:lstStyle/>
          <a:p>
            <a:pPr marL="0" marR="0" indent="0">
              <a:lnSpc>
                <a:spcPct val="107000"/>
              </a:lnSpc>
              <a:spcBef>
                <a:spcPts val="0"/>
              </a:spcBef>
              <a:spcAft>
                <a:spcPts val="800"/>
              </a:spcAft>
              <a:buNone/>
            </a:pP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a:t>
            </a: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Based on the analysis conducted, the t-statistic of 9.609 and a p-value of 1.882e-20 indicate that we reject the null hypothesis. This suggests that there is evidence of a significant difference in GPA based on the number of friends students have on social media. </a:t>
            </a:r>
            <a:endParaRPr lang="tr-TR"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The result indicates that the number of friends on social media has a significant impact on GPA. Students with a higher number of friends tend to have different GPA levels compared to those with fewer friends.</a:t>
            </a: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6872" y="265471"/>
            <a:ext cx="6487557" cy="4148716"/>
          </a:xfrm>
          <a:prstGeom prst="rect">
            <a:avLst/>
          </a:prstGeom>
        </p:spPr>
      </p:pic>
    </p:spTree>
    <p:extLst>
      <p:ext uri="{BB962C8B-B14F-4D97-AF65-F5344CB8AC3E}">
        <p14:creationId xmlns:p14="http://schemas.microsoft.com/office/powerpoint/2010/main" val="1458781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29" y="54460"/>
            <a:ext cx="5164722" cy="4547037"/>
          </a:xfrm>
        </p:spPr>
        <p:txBody>
          <a:bodyPr>
            <a:normAutofit lnSpcReduction="10000"/>
          </a:bodyPr>
          <a:lstStyle/>
          <a:p>
            <a:pPr marL="0" marR="0" indent="0">
              <a:lnSpc>
                <a:spcPct val="107000"/>
              </a:lnSpc>
              <a:spcBef>
                <a:spcPts val="0"/>
              </a:spcBef>
              <a:spcAft>
                <a:spcPts val="800"/>
              </a:spcAft>
              <a:buNone/>
            </a:pP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07000"/>
              </a:lnSpc>
              <a:spcBef>
                <a:spcPts val="0"/>
              </a:spcBef>
              <a:spcAft>
                <a:spcPts val="800"/>
              </a:spcAft>
              <a:buNone/>
            </a:pPr>
            <a:endParaRPr lang="tr-TR"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Based on the analysis conducted, the t-statistic of 2.806 and a p-value of 0.005 indicate that we reject the null hypothesis. This suggests that there is evidence of a significant difference in GPA based on the number of groups students belong to on social media.</a:t>
            </a: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The result indicates that the number of groups has a significant impact on GPA. Students who are members of a higher number of groups tend to have different GPA levels compared to those who are members of fewer groups.</a:t>
            </a: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en-US"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6872" y="275303"/>
            <a:ext cx="6487557" cy="4138883"/>
          </a:xfrm>
          <a:prstGeom prst="rect">
            <a:avLst/>
          </a:prstGeom>
        </p:spPr>
      </p:pic>
    </p:spTree>
    <p:extLst>
      <p:ext uri="{BB962C8B-B14F-4D97-AF65-F5344CB8AC3E}">
        <p14:creationId xmlns:p14="http://schemas.microsoft.com/office/powerpoint/2010/main" val="1330317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30" y="54460"/>
            <a:ext cx="4928559" cy="5333617"/>
          </a:xfrm>
        </p:spPr>
        <p:txBody>
          <a:bodyPr>
            <a:normAutofit/>
          </a:bodyPr>
          <a:lstStyle/>
          <a:p>
            <a:pPr marL="0" marR="0" indent="0">
              <a:lnSpc>
                <a:spcPct val="107000"/>
              </a:lnSpc>
              <a:spcBef>
                <a:spcPts val="0"/>
              </a:spcBef>
              <a:spcAft>
                <a:spcPts val="800"/>
              </a:spcAft>
              <a:buNone/>
            </a:pP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07000"/>
              </a:lnSpc>
              <a:spcBef>
                <a:spcPts val="0"/>
              </a:spcBef>
              <a:spcAft>
                <a:spcPts val="800"/>
              </a:spcAft>
              <a:buNone/>
            </a:pPr>
            <a:r>
              <a:rPr lang="en-US"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Based on the analysis conducted, the t-statistic of 8.821 and a p-value of 1.147e-17 indicate that we reject the null hypothesis. This suggests that there is evidence of a significant difference in GPA based on the number of notifications received by students on social media. </a:t>
            </a: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The result indicates that the number of notifications has a significant impact on GPA. Students who receive a higher number of notifications tend to have different GPA levels compared to those who receive fewer notifications.</a:t>
            </a: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en-US"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6872" y="344129"/>
            <a:ext cx="6487557" cy="4070057"/>
          </a:xfrm>
          <a:prstGeom prst="rect">
            <a:avLst/>
          </a:prstGeom>
        </p:spPr>
      </p:pic>
    </p:spTree>
    <p:extLst>
      <p:ext uri="{BB962C8B-B14F-4D97-AF65-F5344CB8AC3E}">
        <p14:creationId xmlns:p14="http://schemas.microsoft.com/office/powerpoint/2010/main" val="4120878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Pens and rulers">
            <a:extLst>
              <a:ext uri="{FF2B5EF4-FFF2-40B4-BE49-F238E27FC236}">
                <a16:creationId xmlns:a16="http://schemas.microsoft.com/office/drawing/2014/main" id="{1B095903-EC77-BA3F-56B2-9330CAD00185}"/>
              </a:ext>
            </a:extLst>
          </p:cNvPr>
          <p:cNvPicPr>
            <a:picLocks noChangeAspect="1"/>
          </p:cNvPicPr>
          <p:nvPr/>
        </p:nvPicPr>
        <p:blipFill rotWithShape="1">
          <a:blip r:embed="rId2">
            <a:duotone>
              <a:schemeClr val="accent1">
                <a:shade val="45000"/>
                <a:satMod val="135000"/>
              </a:schemeClr>
              <a:prstClr val="white"/>
            </a:duotone>
          </a:blip>
          <a:srcRect l="9091" t="11309" b="12082"/>
          <a:stretch/>
        </p:blipFill>
        <p:spPr>
          <a:xfrm>
            <a:off x="1" y="10"/>
            <a:ext cx="12191999" cy="6857990"/>
          </a:xfrm>
          <a:prstGeom prst="rect">
            <a:avLst/>
          </a:prstGeom>
        </p:spPr>
      </p:pic>
      <p:sp>
        <p:nvSpPr>
          <p:cNvPr id="56" name="Isosceles Triangle 55">
            <a:extLst>
              <a:ext uri="{FF2B5EF4-FFF2-40B4-BE49-F238E27FC236}">
                <a16:creationId xmlns:a16="http://schemas.microsoft.com/office/drawing/2014/main" id="{31AF5A33-5C3E-4B00-B636-470C37CD0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8" name="Parallelogram 57">
            <a:extLst>
              <a:ext uri="{FF2B5EF4-FFF2-40B4-BE49-F238E27FC236}">
                <a16:creationId xmlns:a16="http://schemas.microsoft.com/office/drawing/2014/main" id="{1D4F4279-6CB8-4935-B70E-47B0D4BF7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126709FF-BC45-4BDA-88FE-6727BCBD97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3B53C46-807E-496A-8ACD-66372ECA65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4" name="Rectangle 23">
            <a:extLst>
              <a:ext uri="{FF2B5EF4-FFF2-40B4-BE49-F238E27FC236}">
                <a16:creationId xmlns:a16="http://schemas.microsoft.com/office/drawing/2014/main" id="{BD4BEF6F-1F5D-425B-B942-CE0EC90D3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7">
            <a:extLst>
              <a:ext uri="{FF2B5EF4-FFF2-40B4-BE49-F238E27FC236}">
                <a16:creationId xmlns:a16="http://schemas.microsoft.com/office/drawing/2014/main" id="{93039481-3268-45EB-A57E-B6ECC97261B9}"/>
              </a:ext>
            </a:extLst>
          </p:cNvPr>
          <p:cNvSpPr txBox="1">
            <a:spLocks/>
          </p:cNvSpPr>
          <p:nvPr/>
        </p:nvSpPr>
        <p:spPr>
          <a:xfrm>
            <a:off x="2786047" y="203205"/>
            <a:ext cx="6487955" cy="132080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r>
              <a:rPr lang="en-US" sz="3600" b="1" dirty="0">
                <a:solidFill>
                  <a:schemeClr val="accent1"/>
                </a:solidFill>
                <a:latin typeface="+mj-lt"/>
                <a:ea typeface="+mj-ea"/>
                <a:cs typeface="+mj-cs"/>
              </a:rPr>
              <a:t>DATA COLLECTION</a:t>
            </a:r>
          </a:p>
        </p:txBody>
      </p:sp>
      <p:sp>
        <p:nvSpPr>
          <p:cNvPr id="66" name="Rectangle 25">
            <a:extLst>
              <a:ext uri="{FF2B5EF4-FFF2-40B4-BE49-F238E27FC236}">
                <a16:creationId xmlns:a16="http://schemas.microsoft.com/office/drawing/2014/main" id="{17D310E3-BA9A-4243-B504-0D1F62206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8" name="Isosceles Triangle 67">
            <a:extLst>
              <a:ext uri="{FF2B5EF4-FFF2-40B4-BE49-F238E27FC236}">
                <a16:creationId xmlns:a16="http://schemas.microsoft.com/office/drawing/2014/main" id="{E866FCBB-59B5-4CDF-BEE6-633824440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0" name="Rectangle 27">
            <a:extLst>
              <a:ext uri="{FF2B5EF4-FFF2-40B4-BE49-F238E27FC236}">
                <a16:creationId xmlns:a16="http://schemas.microsoft.com/office/drawing/2014/main" id="{6AC675E8-14B6-40FA-B3B3-C1E2E39D2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 name="Rectangle 28">
            <a:extLst>
              <a:ext uri="{FF2B5EF4-FFF2-40B4-BE49-F238E27FC236}">
                <a16:creationId xmlns:a16="http://schemas.microsoft.com/office/drawing/2014/main" id="{56989EBF-8722-45B6-80BA-3B62833E4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4" name="Rectangle 29">
            <a:extLst>
              <a:ext uri="{FF2B5EF4-FFF2-40B4-BE49-F238E27FC236}">
                <a16:creationId xmlns:a16="http://schemas.microsoft.com/office/drawing/2014/main" id="{7C9F3575-4D35-4C55-93E6-A0BB647C5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6" name="Isosceles Triangle 75">
            <a:extLst>
              <a:ext uri="{FF2B5EF4-FFF2-40B4-BE49-F238E27FC236}">
                <a16:creationId xmlns:a16="http://schemas.microsoft.com/office/drawing/2014/main" id="{868C8FD7-A917-4543-8961-F5EB09C27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1" name="Content Placeholder 7">
            <a:extLst>
              <a:ext uri="{FF2B5EF4-FFF2-40B4-BE49-F238E27FC236}">
                <a16:creationId xmlns:a16="http://schemas.microsoft.com/office/drawing/2014/main" id="{942E8F32-0F1A-2633-AE79-A8A7BE10E78C}"/>
              </a:ext>
            </a:extLst>
          </p:cNvPr>
          <p:cNvGraphicFramePr>
            <a:graphicFrameLocks noGrp="1"/>
          </p:cNvGraphicFramePr>
          <p:nvPr>
            <p:ph idx="1"/>
            <p:extLst>
              <p:ext uri="{D42A27DB-BD31-4B8C-83A1-F6EECF244321}">
                <p14:modId xmlns:p14="http://schemas.microsoft.com/office/powerpoint/2010/main" val="2988053424"/>
              </p:ext>
            </p:extLst>
          </p:nvPr>
        </p:nvGraphicFramePr>
        <p:xfrm>
          <a:off x="2786046" y="1779639"/>
          <a:ext cx="8658701" cy="507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5018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8" name="Straight Connector 17">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4" name="Content Placeholder 7">
            <a:extLst>
              <a:ext uri="{FF2B5EF4-FFF2-40B4-BE49-F238E27FC236}">
                <a16:creationId xmlns:a16="http://schemas.microsoft.com/office/drawing/2014/main" id="{93039481-3268-45EB-A57E-B6ECC97261B9}"/>
              </a:ext>
            </a:extLst>
          </p:cNvPr>
          <p:cNvSpPr txBox="1">
            <a:spLocks/>
          </p:cNvSpPr>
          <p:nvPr/>
        </p:nvSpPr>
        <p:spPr>
          <a:xfrm>
            <a:off x="537841" y="0"/>
            <a:ext cx="4427449" cy="149401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r>
              <a:rPr lang="tr-TR" sz="4400" b="1" dirty="0">
                <a:solidFill>
                  <a:schemeClr val="accent1">
                    <a:lumMod val="75000"/>
                  </a:schemeClr>
                </a:solidFill>
                <a:latin typeface="+mj-lt"/>
                <a:ea typeface="+mj-ea"/>
                <a:cs typeface="+mj-cs"/>
              </a:rPr>
              <a:t>Evaluation</a:t>
            </a:r>
            <a:endParaRPr lang="en-US" sz="4400" b="1" dirty="0">
              <a:solidFill>
                <a:schemeClr val="accent1">
                  <a:lumMod val="75000"/>
                </a:schemeClr>
              </a:solidFill>
              <a:latin typeface="+mj-lt"/>
              <a:ea typeface="+mj-ea"/>
              <a:cs typeface="+mj-cs"/>
            </a:endParaRPr>
          </a:p>
        </p:txBody>
      </p:sp>
      <p:sp>
        <p:nvSpPr>
          <p:cNvPr id="28" name="Rectangle 27">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7">
            <a:extLst>
              <a:ext uri="{FF2B5EF4-FFF2-40B4-BE49-F238E27FC236}">
                <a16:creationId xmlns:a16="http://schemas.microsoft.com/office/drawing/2014/main" id="{675BD71A-D337-42B8-A544-7240AA50B6BB}"/>
              </a:ext>
            </a:extLst>
          </p:cNvPr>
          <p:cNvSpPr txBox="1">
            <a:spLocks/>
          </p:cNvSpPr>
          <p:nvPr/>
        </p:nvSpPr>
        <p:spPr>
          <a:xfrm>
            <a:off x="74586" y="2310649"/>
            <a:ext cx="4131314" cy="391176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endParaRPr lang="tr-TR" b="1" dirty="0">
              <a:solidFill>
                <a:schemeClr val="accent1">
                  <a:lumMod val="75000"/>
                </a:schemeClr>
              </a:solidFill>
              <a:latin typeface="+mj-lt"/>
              <a:ea typeface="+mj-ea"/>
              <a:cs typeface="+mj-cs"/>
            </a:endParaRPr>
          </a:p>
        </p:txBody>
      </p:sp>
      <p:pic>
        <p:nvPicPr>
          <p:cNvPr id="7" name="Content Placeholder 6" descr="A screenshot of a computer program&#10;&#10;Description automatically generated with low confidence">
            <a:extLst>
              <a:ext uri="{FF2B5EF4-FFF2-40B4-BE49-F238E27FC236}">
                <a16:creationId xmlns:a16="http://schemas.microsoft.com/office/drawing/2014/main" id="{2CF2064F-165E-459C-BFCA-2B626A33CF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499" y="1585559"/>
            <a:ext cx="5157585" cy="4088313"/>
          </a:xfrm>
        </p:spPr>
      </p:pic>
      <p:pic>
        <p:nvPicPr>
          <p:cNvPr id="9" name="Picture 8">
            <a:extLst>
              <a:ext uri="{FF2B5EF4-FFF2-40B4-BE49-F238E27FC236}">
                <a16:creationId xmlns:a16="http://schemas.microsoft.com/office/drawing/2014/main" id="{D5319C9D-ECB7-5259-B239-61EBD76958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01188" y="127819"/>
            <a:ext cx="6449375" cy="2516556"/>
          </a:xfrm>
          <a:prstGeom prst="rect">
            <a:avLst/>
          </a:prstGeom>
        </p:spPr>
      </p:pic>
      <p:pic>
        <p:nvPicPr>
          <p:cNvPr id="12" name="Picture 11" descr="A picture containing text, screenshot, diagram, line&#10;&#10;Description automatically generated">
            <a:extLst>
              <a:ext uri="{FF2B5EF4-FFF2-40B4-BE49-F238E27FC236}">
                <a16:creationId xmlns:a16="http://schemas.microsoft.com/office/drawing/2014/main" id="{E7501597-8D94-2072-1BFC-BAAD04535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6367" y="2735921"/>
            <a:ext cx="6414195" cy="2937951"/>
          </a:xfrm>
          <a:prstGeom prst="rect">
            <a:avLst/>
          </a:prstGeom>
        </p:spPr>
      </p:pic>
    </p:spTree>
    <p:extLst>
      <p:ext uri="{BB962C8B-B14F-4D97-AF65-F5344CB8AC3E}">
        <p14:creationId xmlns:p14="http://schemas.microsoft.com/office/powerpoint/2010/main" val="1060676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8" name="Straight Connector 17">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4" name="Content Placeholder 7">
            <a:extLst>
              <a:ext uri="{FF2B5EF4-FFF2-40B4-BE49-F238E27FC236}">
                <a16:creationId xmlns:a16="http://schemas.microsoft.com/office/drawing/2014/main" id="{93039481-3268-45EB-A57E-B6ECC97261B9}"/>
              </a:ext>
            </a:extLst>
          </p:cNvPr>
          <p:cNvSpPr txBox="1">
            <a:spLocks/>
          </p:cNvSpPr>
          <p:nvPr/>
        </p:nvSpPr>
        <p:spPr>
          <a:xfrm>
            <a:off x="537841" y="0"/>
            <a:ext cx="4427449" cy="149401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r>
              <a:rPr lang="tr-TR" sz="4400" b="1" dirty="0">
                <a:solidFill>
                  <a:schemeClr val="accent1">
                    <a:lumMod val="75000"/>
                  </a:schemeClr>
                </a:solidFill>
                <a:latin typeface="+mj-lt"/>
                <a:ea typeface="+mj-ea"/>
                <a:cs typeface="+mj-cs"/>
              </a:rPr>
              <a:t>Evaluation</a:t>
            </a:r>
            <a:endParaRPr lang="en-US" sz="4400" b="1" dirty="0">
              <a:solidFill>
                <a:schemeClr val="accent1">
                  <a:lumMod val="75000"/>
                </a:schemeClr>
              </a:solidFill>
              <a:latin typeface="+mj-lt"/>
              <a:ea typeface="+mj-ea"/>
              <a:cs typeface="+mj-cs"/>
            </a:endParaRPr>
          </a:p>
        </p:txBody>
      </p:sp>
      <p:sp>
        <p:nvSpPr>
          <p:cNvPr id="28" name="Rectangle 27">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7">
            <a:extLst>
              <a:ext uri="{FF2B5EF4-FFF2-40B4-BE49-F238E27FC236}">
                <a16:creationId xmlns:a16="http://schemas.microsoft.com/office/drawing/2014/main" id="{675BD71A-D337-42B8-A544-7240AA50B6BB}"/>
              </a:ext>
            </a:extLst>
          </p:cNvPr>
          <p:cNvSpPr txBox="1">
            <a:spLocks/>
          </p:cNvSpPr>
          <p:nvPr/>
        </p:nvSpPr>
        <p:spPr>
          <a:xfrm>
            <a:off x="74586" y="2310649"/>
            <a:ext cx="4131314" cy="391176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endParaRPr lang="tr-TR" b="1" dirty="0">
              <a:solidFill>
                <a:schemeClr val="accent1">
                  <a:lumMod val="75000"/>
                </a:schemeClr>
              </a:solidFill>
              <a:latin typeface="+mj-lt"/>
              <a:ea typeface="+mj-ea"/>
              <a:cs typeface="+mj-cs"/>
            </a:endParaRPr>
          </a:p>
        </p:txBody>
      </p:sp>
      <p:sp>
        <p:nvSpPr>
          <p:cNvPr id="3" name="Content Placeholder 2">
            <a:extLst>
              <a:ext uri="{FF2B5EF4-FFF2-40B4-BE49-F238E27FC236}">
                <a16:creationId xmlns:a16="http://schemas.microsoft.com/office/drawing/2014/main" id="{DCE5DD83-294C-4641-0775-0F9CF6783763}"/>
              </a:ext>
            </a:extLst>
          </p:cNvPr>
          <p:cNvSpPr>
            <a:spLocks noGrp="1"/>
          </p:cNvSpPr>
          <p:nvPr>
            <p:ph idx="1"/>
          </p:nvPr>
        </p:nvSpPr>
        <p:spPr/>
        <p:txBody>
          <a:bodyPr/>
          <a:lstStyle/>
          <a:p>
            <a:pPr marL="0" indent="0">
              <a:buNone/>
            </a:pPr>
            <a:r>
              <a:rPr lang="en-US" b="0" i="0" dirty="0">
                <a:solidFill>
                  <a:schemeClr val="tx2"/>
                </a:solidFill>
                <a:effectLst/>
                <a:latin typeface="Söhne"/>
              </a:rPr>
              <a:t>Based on the analysis conducted :</a:t>
            </a:r>
            <a:endParaRPr lang="tr-TR" b="0" i="0" dirty="0">
              <a:solidFill>
                <a:schemeClr val="tx2"/>
              </a:solidFill>
              <a:effectLst/>
              <a:latin typeface="Söhne"/>
            </a:endParaRPr>
          </a:p>
          <a:p>
            <a:pPr marL="0" indent="0">
              <a:buNone/>
            </a:pPr>
            <a:r>
              <a:rPr lang="tr-TR" b="0" i="0" dirty="0">
                <a:solidFill>
                  <a:schemeClr val="tx2"/>
                </a:solidFill>
                <a:effectLst/>
                <a:latin typeface="Söhne"/>
              </a:rPr>
              <a:t>	</a:t>
            </a:r>
          </a:p>
          <a:p>
            <a:pPr marL="0" indent="0">
              <a:buNone/>
            </a:pPr>
            <a:r>
              <a:rPr lang="en-US" b="0" i="0" dirty="0">
                <a:solidFill>
                  <a:schemeClr val="tx2"/>
                </a:solidFill>
                <a:effectLst/>
                <a:latin typeface="Söhne"/>
              </a:rPr>
              <a:t>Time Spent:</a:t>
            </a:r>
          </a:p>
          <a:p>
            <a:pPr marL="0" indent="0">
              <a:buNone/>
            </a:pPr>
            <a:endParaRPr lang="en-US" b="0" i="0" dirty="0">
              <a:solidFill>
                <a:schemeClr val="tx2"/>
              </a:solidFill>
              <a:effectLst/>
              <a:latin typeface="Söhne"/>
            </a:endParaRPr>
          </a:p>
          <a:p>
            <a:r>
              <a:rPr lang="en-US" b="0" i="0" dirty="0">
                <a:solidFill>
                  <a:schemeClr val="tx2"/>
                </a:solidFill>
                <a:effectLst/>
                <a:latin typeface="Söhne"/>
              </a:rPr>
              <a:t>Correlation: There is a significant negative correlation between the amount of time spent on social media and GPA. As the time spent on social media increases, the academic performance of students tends to decrease.</a:t>
            </a:r>
          </a:p>
          <a:p>
            <a:r>
              <a:rPr lang="en-US" b="0" i="0" dirty="0">
                <a:solidFill>
                  <a:schemeClr val="tx2"/>
                </a:solidFill>
                <a:effectLst/>
                <a:latin typeface="Söhne"/>
              </a:rPr>
              <a:t>Hypothesis Test: The null hypothesis was rejected, indicating a significant difference in GPA based on the amount of time spent on social media.</a:t>
            </a:r>
            <a:endParaRPr lang="tr-TR" b="0" i="0" dirty="0">
              <a:solidFill>
                <a:schemeClr val="tx2"/>
              </a:solidFill>
              <a:effectLst/>
              <a:latin typeface="Söhne"/>
            </a:endParaRPr>
          </a:p>
          <a:p>
            <a:pPr marL="0" indent="0">
              <a:buNone/>
            </a:pPr>
            <a:endParaRPr lang="tr-TR" b="0" i="0" dirty="0">
              <a:solidFill>
                <a:srgbClr val="374151"/>
              </a:solidFill>
              <a:effectLst/>
              <a:latin typeface="Söhne"/>
            </a:endParaRPr>
          </a:p>
          <a:p>
            <a:endParaRPr lang="en-US" dirty="0"/>
          </a:p>
        </p:txBody>
      </p:sp>
    </p:spTree>
    <p:extLst>
      <p:ext uri="{BB962C8B-B14F-4D97-AF65-F5344CB8AC3E}">
        <p14:creationId xmlns:p14="http://schemas.microsoft.com/office/powerpoint/2010/main" val="1559987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8" name="Straight Connector 17">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4" name="Content Placeholder 7">
            <a:extLst>
              <a:ext uri="{FF2B5EF4-FFF2-40B4-BE49-F238E27FC236}">
                <a16:creationId xmlns:a16="http://schemas.microsoft.com/office/drawing/2014/main" id="{93039481-3268-45EB-A57E-B6ECC97261B9}"/>
              </a:ext>
            </a:extLst>
          </p:cNvPr>
          <p:cNvSpPr txBox="1">
            <a:spLocks/>
          </p:cNvSpPr>
          <p:nvPr/>
        </p:nvSpPr>
        <p:spPr>
          <a:xfrm>
            <a:off x="537841" y="0"/>
            <a:ext cx="4427449" cy="149401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r>
              <a:rPr lang="tr-TR" sz="4400" b="1" dirty="0">
                <a:solidFill>
                  <a:schemeClr val="accent1">
                    <a:lumMod val="75000"/>
                  </a:schemeClr>
                </a:solidFill>
                <a:latin typeface="+mj-lt"/>
                <a:ea typeface="+mj-ea"/>
                <a:cs typeface="+mj-cs"/>
              </a:rPr>
              <a:t>Evaluation</a:t>
            </a:r>
            <a:endParaRPr lang="en-US" sz="4400" b="1" dirty="0">
              <a:solidFill>
                <a:schemeClr val="accent1">
                  <a:lumMod val="75000"/>
                </a:schemeClr>
              </a:solidFill>
              <a:latin typeface="+mj-lt"/>
              <a:ea typeface="+mj-ea"/>
              <a:cs typeface="+mj-cs"/>
            </a:endParaRPr>
          </a:p>
        </p:txBody>
      </p:sp>
      <p:sp>
        <p:nvSpPr>
          <p:cNvPr id="28" name="Rectangle 27">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7">
            <a:extLst>
              <a:ext uri="{FF2B5EF4-FFF2-40B4-BE49-F238E27FC236}">
                <a16:creationId xmlns:a16="http://schemas.microsoft.com/office/drawing/2014/main" id="{675BD71A-D337-42B8-A544-7240AA50B6BB}"/>
              </a:ext>
            </a:extLst>
          </p:cNvPr>
          <p:cNvSpPr txBox="1">
            <a:spLocks/>
          </p:cNvSpPr>
          <p:nvPr/>
        </p:nvSpPr>
        <p:spPr>
          <a:xfrm>
            <a:off x="74586" y="2310649"/>
            <a:ext cx="4131314" cy="391176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endParaRPr lang="tr-TR" b="1" dirty="0">
              <a:solidFill>
                <a:schemeClr val="accent1">
                  <a:lumMod val="75000"/>
                </a:schemeClr>
              </a:solidFill>
              <a:latin typeface="+mj-lt"/>
              <a:ea typeface="+mj-ea"/>
              <a:cs typeface="+mj-cs"/>
            </a:endParaRPr>
          </a:p>
        </p:txBody>
      </p:sp>
      <p:sp>
        <p:nvSpPr>
          <p:cNvPr id="3" name="Content Placeholder 2">
            <a:extLst>
              <a:ext uri="{FF2B5EF4-FFF2-40B4-BE49-F238E27FC236}">
                <a16:creationId xmlns:a16="http://schemas.microsoft.com/office/drawing/2014/main" id="{DCE5DD83-294C-4641-0775-0F9CF6783763}"/>
              </a:ext>
            </a:extLst>
          </p:cNvPr>
          <p:cNvSpPr>
            <a:spLocks noGrp="1"/>
          </p:cNvSpPr>
          <p:nvPr>
            <p:ph idx="1"/>
          </p:nvPr>
        </p:nvSpPr>
        <p:spPr/>
        <p:txBody>
          <a:bodyPr/>
          <a:lstStyle/>
          <a:p>
            <a:pPr marL="0" indent="0">
              <a:buNone/>
            </a:pPr>
            <a:r>
              <a:rPr lang="tr-TR" b="0" i="0" dirty="0">
                <a:solidFill>
                  <a:schemeClr val="tx2"/>
                </a:solidFill>
                <a:effectLst/>
                <a:latin typeface="Söhne"/>
              </a:rPr>
              <a:t>	</a:t>
            </a:r>
            <a:r>
              <a:rPr lang="en-US" b="0" i="0" dirty="0">
                <a:solidFill>
                  <a:schemeClr val="tx2"/>
                </a:solidFill>
                <a:effectLst/>
                <a:latin typeface="Söhne"/>
              </a:rPr>
              <a:t>Number of Platforms:</a:t>
            </a:r>
          </a:p>
          <a:p>
            <a:pPr marL="0" indent="0">
              <a:buNone/>
            </a:pPr>
            <a:endParaRPr lang="en-US" b="0" i="0" dirty="0">
              <a:solidFill>
                <a:schemeClr val="tx2"/>
              </a:solidFill>
              <a:effectLst/>
              <a:latin typeface="Söhne"/>
            </a:endParaRPr>
          </a:p>
          <a:p>
            <a:pPr>
              <a:buFont typeface="Wingdings" panose="05000000000000000000" pitchFamily="2" charset="2"/>
              <a:buChar char="q"/>
            </a:pPr>
            <a:r>
              <a:rPr lang="en-US" b="0" i="0" dirty="0">
                <a:solidFill>
                  <a:schemeClr val="tx2"/>
                </a:solidFill>
                <a:effectLst/>
                <a:latin typeface="Söhne"/>
              </a:rPr>
              <a:t>Correlation: There is a significant positive correlation between the number of platforms a student belongs to and GPA. Students who are active on multiple social media platforms tend to have higher GPAs.</a:t>
            </a:r>
          </a:p>
          <a:p>
            <a:pPr>
              <a:buFont typeface="Wingdings" panose="05000000000000000000" pitchFamily="2" charset="2"/>
              <a:buChar char="q"/>
            </a:pPr>
            <a:r>
              <a:rPr lang="en-US" b="0" i="0" dirty="0">
                <a:solidFill>
                  <a:schemeClr val="tx2"/>
                </a:solidFill>
                <a:effectLst/>
                <a:latin typeface="Söhne"/>
              </a:rPr>
              <a:t>Hypothesis Test: The null hypothesis was rejected, indicating a significant difference in GPA based on the number of platforms students are active on.</a:t>
            </a:r>
            <a:endParaRPr lang="tr-TR" b="0" i="0" dirty="0">
              <a:solidFill>
                <a:srgbClr val="374151"/>
              </a:solidFill>
              <a:effectLst/>
              <a:latin typeface="Söhne"/>
            </a:endParaRPr>
          </a:p>
          <a:p>
            <a:endParaRPr lang="en-US" dirty="0"/>
          </a:p>
        </p:txBody>
      </p:sp>
    </p:spTree>
    <p:extLst>
      <p:ext uri="{BB962C8B-B14F-4D97-AF65-F5344CB8AC3E}">
        <p14:creationId xmlns:p14="http://schemas.microsoft.com/office/powerpoint/2010/main" val="2788607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8" name="Straight Connector 17">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4" name="Content Placeholder 7">
            <a:extLst>
              <a:ext uri="{FF2B5EF4-FFF2-40B4-BE49-F238E27FC236}">
                <a16:creationId xmlns:a16="http://schemas.microsoft.com/office/drawing/2014/main" id="{93039481-3268-45EB-A57E-B6ECC97261B9}"/>
              </a:ext>
            </a:extLst>
          </p:cNvPr>
          <p:cNvSpPr txBox="1">
            <a:spLocks/>
          </p:cNvSpPr>
          <p:nvPr/>
        </p:nvSpPr>
        <p:spPr>
          <a:xfrm>
            <a:off x="537841" y="0"/>
            <a:ext cx="4427449" cy="149401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r>
              <a:rPr lang="tr-TR" sz="4400" b="1" dirty="0">
                <a:solidFill>
                  <a:schemeClr val="accent1">
                    <a:lumMod val="75000"/>
                  </a:schemeClr>
                </a:solidFill>
                <a:latin typeface="+mj-lt"/>
                <a:ea typeface="+mj-ea"/>
                <a:cs typeface="+mj-cs"/>
              </a:rPr>
              <a:t>Evaluation</a:t>
            </a:r>
            <a:endParaRPr lang="en-US" sz="4400" b="1" dirty="0">
              <a:solidFill>
                <a:schemeClr val="accent1">
                  <a:lumMod val="75000"/>
                </a:schemeClr>
              </a:solidFill>
              <a:latin typeface="+mj-lt"/>
              <a:ea typeface="+mj-ea"/>
              <a:cs typeface="+mj-cs"/>
            </a:endParaRPr>
          </a:p>
        </p:txBody>
      </p:sp>
      <p:sp>
        <p:nvSpPr>
          <p:cNvPr id="28" name="Rectangle 27">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7">
            <a:extLst>
              <a:ext uri="{FF2B5EF4-FFF2-40B4-BE49-F238E27FC236}">
                <a16:creationId xmlns:a16="http://schemas.microsoft.com/office/drawing/2014/main" id="{675BD71A-D337-42B8-A544-7240AA50B6BB}"/>
              </a:ext>
            </a:extLst>
          </p:cNvPr>
          <p:cNvSpPr txBox="1">
            <a:spLocks/>
          </p:cNvSpPr>
          <p:nvPr/>
        </p:nvSpPr>
        <p:spPr>
          <a:xfrm>
            <a:off x="74586" y="2310649"/>
            <a:ext cx="4131314" cy="391176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endParaRPr lang="tr-TR" b="1" dirty="0">
              <a:solidFill>
                <a:schemeClr val="accent1">
                  <a:lumMod val="75000"/>
                </a:schemeClr>
              </a:solidFill>
              <a:latin typeface="+mj-lt"/>
              <a:ea typeface="+mj-ea"/>
              <a:cs typeface="+mj-cs"/>
            </a:endParaRPr>
          </a:p>
        </p:txBody>
      </p:sp>
      <p:sp>
        <p:nvSpPr>
          <p:cNvPr id="3" name="Content Placeholder 2">
            <a:extLst>
              <a:ext uri="{FF2B5EF4-FFF2-40B4-BE49-F238E27FC236}">
                <a16:creationId xmlns:a16="http://schemas.microsoft.com/office/drawing/2014/main" id="{DCE5DD83-294C-4641-0775-0F9CF6783763}"/>
              </a:ext>
            </a:extLst>
          </p:cNvPr>
          <p:cNvSpPr>
            <a:spLocks noGrp="1"/>
          </p:cNvSpPr>
          <p:nvPr>
            <p:ph idx="1"/>
          </p:nvPr>
        </p:nvSpPr>
        <p:spPr/>
        <p:txBody>
          <a:bodyPr/>
          <a:lstStyle/>
          <a:p>
            <a:pPr marL="0" indent="0">
              <a:buNone/>
            </a:pPr>
            <a:r>
              <a:rPr lang="tr-TR" b="0" i="0" dirty="0">
                <a:solidFill>
                  <a:schemeClr val="tx2"/>
                </a:solidFill>
                <a:effectLst/>
                <a:latin typeface="Söhne"/>
              </a:rPr>
              <a:t>	</a:t>
            </a:r>
            <a:r>
              <a:rPr lang="en-US" b="0" i="0" dirty="0">
                <a:solidFill>
                  <a:schemeClr val="tx2"/>
                </a:solidFill>
                <a:effectLst/>
                <a:latin typeface="Söhne"/>
              </a:rPr>
              <a:t>Number of Friends:</a:t>
            </a:r>
          </a:p>
          <a:p>
            <a:pPr marL="0" indent="0">
              <a:buNone/>
            </a:pPr>
            <a:endParaRPr lang="en-US" b="0" i="0" dirty="0">
              <a:solidFill>
                <a:schemeClr val="tx2"/>
              </a:solidFill>
              <a:effectLst/>
              <a:latin typeface="Söhne"/>
            </a:endParaRPr>
          </a:p>
          <a:p>
            <a:r>
              <a:rPr lang="en-US" b="0" i="0" dirty="0">
                <a:solidFill>
                  <a:schemeClr val="tx2"/>
                </a:solidFill>
                <a:effectLst/>
                <a:latin typeface="Söhne"/>
              </a:rPr>
              <a:t>Correlation: There is a significant negative correlation between the number of friends a student has on social media and GPA. Having a higher number of friends on social media is associated with lower GPAs.</a:t>
            </a:r>
          </a:p>
          <a:p>
            <a:r>
              <a:rPr lang="en-US" b="0" i="0" dirty="0">
                <a:solidFill>
                  <a:schemeClr val="tx2"/>
                </a:solidFill>
                <a:effectLst/>
                <a:latin typeface="Söhne"/>
              </a:rPr>
              <a:t>Hypothesis Test: The null hypothesis was rejected, indicating a significant difference in GPA based on the number of friends students have</a:t>
            </a:r>
            <a:endParaRPr lang="en-US" dirty="0"/>
          </a:p>
        </p:txBody>
      </p:sp>
    </p:spTree>
    <p:extLst>
      <p:ext uri="{BB962C8B-B14F-4D97-AF65-F5344CB8AC3E}">
        <p14:creationId xmlns:p14="http://schemas.microsoft.com/office/powerpoint/2010/main" val="3410628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8" name="Straight Connector 17">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4" name="Content Placeholder 7">
            <a:extLst>
              <a:ext uri="{FF2B5EF4-FFF2-40B4-BE49-F238E27FC236}">
                <a16:creationId xmlns:a16="http://schemas.microsoft.com/office/drawing/2014/main" id="{93039481-3268-45EB-A57E-B6ECC97261B9}"/>
              </a:ext>
            </a:extLst>
          </p:cNvPr>
          <p:cNvSpPr txBox="1">
            <a:spLocks/>
          </p:cNvSpPr>
          <p:nvPr/>
        </p:nvSpPr>
        <p:spPr>
          <a:xfrm>
            <a:off x="537841" y="0"/>
            <a:ext cx="4427449" cy="149401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r>
              <a:rPr lang="tr-TR" sz="4400" b="1" dirty="0">
                <a:solidFill>
                  <a:schemeClr val="accent1">
                    <a:lumMod val="75000"/>
                  </a:schemeClr>
                </a:solidFill>
                <a:latin typeface="+mj-lt"/>
                <a:ea typeface="+mj-ea"/>
                <a:cs typeface="+mj-cs"/>
              </a:rPr>
              <a:t>Evaluation</a:t>
            </a:r>
            <a:endParaRPr lang="en-US" sz="4400" b="1" dirty="0">
              <a:solidFill>
                <a:schemeClr val="accent1">
                  <a:lumMod val="75000"/>
                </a:schemeClr>
              </a:solidFill>
              <a:latin typeface="+mj-lt"/>
              <a:ea typeface="+mj-ea"/>
              <a:cs typeface="+mj-cs"/>
            </a:endParaRPr>
          </a:p>
        </p:txBody>
      </p:sp>
      <p:sp>
        <p:nvSpPr>
          <p:cNvPr id="28" name="Rectangle 27">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7">
            <a:extLst>
              <a:ext uri="{FF2B5EF4-FFF2-40B4-BE49-F238E27FC236}">
                <a16:creationId xmlns:a16="http://schemas.microsoft.com/office/drawing/2014/main" id="{675BD71A-D337-42B8-A544-7240AA50B6BB}"/>
              </a:ext>
            </a:extLst>
          </p:cNvPr>
          <p:cNvSpPr txBox="1">
            <a:spLocks/>
          </p:cNvSpPr>
          <p:nvPr/>
        </p:nvSpPr>
        <p:spPr>
          <a:xfrm>
            <a:off x="74586" y="2310649"/>
            <a:ext cx="4131314" cy="391176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endParaRPr lang="tr-TR" b="1" dirty="0">
              <a:solidFill>
                <a:schemeClr val="accent1">
                  <a:lumMod val="75000"/>
                </a:schemeClr>
              </a:solidFill>
              <a:latin typeface="+mj-lt"/>
              <a:ea typeface="+mj-ea"/>
              <a:cs typeface="+mj-cs"/>
            </a:endParaRPr>
          </a:p>
        </p:txBody>
      </p:sp>
      <p:sp>
        <p:nvSpPr>
          <p:cNvPr id="3" name="Content Placeholder 2">
            <a:extLst>
              <a:ext uri="{FF2B5EF4-FFF2-40B4-BE49-F238E27FC236}">
                <a16:creationId xmlns:a16="http://schemas.microsoft.com/office/drawing/2014/main" id="{DCE5DD83-294C-4641-0775-0F9CF6783763}"/>
              </a:ext>
            </a:extLst>
          </p:cNvPr>
          <p:cNvSpPr>
            <a:spLocks noGrp="1"/>
          </p:cNvSpPr>
          <p:nvPr>
            <p:ph idx="1"/>
          </p:nvPr>
        </p:nvSpPr>
        <p:spPr/>
        <p:txBody>
          <a:bodyPr/>
          <a:lstStyle/>
          <a:p>
            <a:pPr marL="0" indent="0">
              <a:buNone/>
            </a:pPr>
            <a:r>
              <a:rPr lang="tr-TR" b="0" i="0" dirty="0">
                <a:solidFill>
                  <a:schemeClr val="tx2"/>
                </a:solidFill>
                <a:effectLst/>
                <a:latin typeface="Söhne"/>
              </a:rPr>
              <a:t>	</a:t>
            </a:r>
            <a:r>
              <a:rPr lang="en-US" b="0" i="0" dirty="0">
                <a:solidFill>
                  <a:schemeClr val="tx2"/>
                </a:solidFill>
                <a:effectLst/>
                <a:latin typeface="Söhne"/>
              </a:rPr>
              <a:t>Number of Notifications:</a:t>
            </a:r>
          </a:p>
          <a:p>
            <a:pPr marL="0" indent="0">
              <a:buNone/>
            </a:pPr>
            <a:endParaRPr lang="en-US" b="0" i="0" dirty="0">
              <a:solidFill>
                <a:schemeClr val="tx2"/>
              </a:solidFill>
              <a:effectLst/>
              <a:latin typeface="Söhne"/>
            </a:endParaRPr>
          </a:p>
          <a:p>
            <a:r>
              <a:rPr lang="en-US" b="0" i="0" dirty="0">
                <a:solidFill>
                  <a:schemeClr val="tx2"/>
                </a:solidFill>
                <a:effectLst/>
                <a:latin typeface="Söhne"/>
              </a:rPr>
              <a:t>Correlation: There is a significant negative correlation between the number of notifications a student receives on social media and GPA. Higher notification frequency is associated with lower GPAs.</a:t>
            </a:r>
          </a:p>
          <a:p>
            <a:r>
              <a:rPr lang="en-US" b="0" i="0" dirty="0">
                <a:solidFill>
                  <a:schemeClr val="tx2"/>
                </a:solidFill>
                <a:effectLst/>
                <a:latin typeface="Söhne"/>
              </a:rPr>
              <a:t>Hypothesis Test: The null hypothesis was rejected, indicating a significant difference in GPA based on the number of notifications students receive.</a:t>
            </a:r>
            <a:endParaRPr lang="en-US" dirty="0"/>
          </a:p>
        </p:txBody>
      </p:sp>
    </p:spTree>
    <p:extLst>
      <p:ext uri="{BB962C8B-B14F-4D97-AF65-F5344CB8AC3E}">
        <p14:creationId xmlns:p14="http://schemas.microsoft.com/office/powerpoint/2010/main" val="2510418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8" name="Straight Connector 17">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4" name="Content Placeholder 7">
            <a:extLst>
              <a:ext uri="{FF2B5EF4-FFF2-40B4-BE49-F238E27FC236}">
                <a16:creationId xmlns:a16="http://schemas.microsoft.com/office/drawing/2014/main" id="{93039481-3268-45EB-A57E-B6ECC97261B9}"/>
              </a:ext>
            </a:extLst>
          </p:cNvPr>
          <p:cNvSpPr txBox="1">
            <a:spLocks/>
          </p:cNvSpPr>
          <p:nvPr/>
        </p:nvSpPr>
        <p:spPr>
          <a:xfrm>
            <a:off x="537841" y="0"/>
            <a:ext cx="4427449" cy="149401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r>
              <a:rPr lang="tr-TR" sz="4400" b="1" dirty="0">
                <a:solidFill>
                  <a:schemeClr val="accent1">
                    <a:lumMod val="75000"/>
                  </a:schemeClr>
                </a:solidFill>
                <a:latin typeface="+mj-lt"/>
                <a:ea typeface="+mj-ea"/>
                <a:cs typeface="+mj-cs"/>
              </a:rPr>
              <a:t>Evaluation</a:t>
            </a:r>
            <a:endParaRPr lang="en-US" sz="4400" b="1" dirty="0">
              <a:solidFill>
                <a:schemeClr val="accent1">
                  <a:lumMod val="75000"/>
                </a:schemeClr>
              </a:solidFill>
              <a:latin typeface="+mj-lt"/>
              <a:ea typeface="+mj-ea"/>
              <a:cs typeface="+mj-cs"/>
            </a:endParaRPr>
          </a:p>
        </p:txBody>
      </p:sp>
      <p:sp>
        <p:nvSpPr>
          <p:cNvPr id="28" name="Rectangle 27">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7">
            <a:extLst>
              <a:ext uri="{FF2B5EF4-FFF2-40B4-BE49-F238E27FC236}">
                <a16:creationId xmlns:a16="http://schemas.microsoft.com/office/drawing/2014/main" id="{675BD71A-D337-42B8-A544-7240AA50B6BB}"/>
              </a:ext>
            </a:extLst>
          </p:cNvPr>
          <p:cNvSpPr txBox="1">
            <a:spLocks/>
          </p:cNvSpPr>
          <p:nvPr/>
        </p:nvSpPr>
        <p:spPr>
          <a:xfrm>
            <a:off x="74586" y="2310649"/>
            <a:ext cx="4131314" cy="391176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endParaRPr lang="tr-TR" b="1" dirty="0">
              <a:solidFill>
                <a:schemeClr val="accent1">
                  <a:lumMod val="75000"/>
                </a:schemeClr>
              </a:solidFill>
              <a:latin typeface="+mj-lt"/>
              <a:ea typeface="+mj-ea"/>
              <a:cs typeface="+mj-cs"/>
            </a:endParaRPr>
          </a:p>
        </p:txBody>
      </p:sp>
      <p:sp>
        <p:nvSpPr>
          <p:cNvPr id="3" name="Content Placeholder 2">
            <a:extLst>
              <a:ext uri="{FF2B5EF4-FFF2-40B4-BE49-F238E27FC236}">
                <a16:creationId xmlns:a16="http://schemas.microsoft.com/office/drawing/2014/main" id="{DCE5DD83-294C-4641-0775-0F9CF6783763}"/>
              </a:ext>
            </a:extLst>
          </p:cNvPr>
          <p:cNvSpPr>
            <a:spLocks noGrp="1"/>
          </p:cNvSpPr>
          <p:nvPr>
            <p:ph idx="1"/>
          </p:nvPr>
        </p:nvSpPr>
        <p:spPr/>
        <p:txBody>
          <a:bodyPr/>
          <a:lstStyle/>
          <a:p>
            <a:pPr marL="0" indent="0">
              <a:buNone/>
            </a:pPr>
            <a:r>
              <a:rPr lang="tr-TR" b="0" i="0" dirty="0">
                <a:solidFill>
                  <a:schemeClr val="tx2"/>
                </a:solidFill>
                <a:effectLst/>
                <a:latin typeface="Söhne"/>
              </a:rPr>
              <a:t>	</a:t>
            </a:r>
            <a:r>
              <a:rPr lang="en-US" b="0" i="0" dirty="0">
                <a:solidFill>
                  <a:schemeClr val="tx2"/>
                </a:solidFill>
                <a:effectLst/>
                <a:latin typeface="Söhne"/>
              </a:rPr>
              <a:t>Number of Groups:</a:t>
            </a:r>
          </a:p>
          <a:p>
            <a:r>
              <a:rPr lang="en-US" b="0" i="0" dirty="0">
                <a:solidFill>
                  <a:schemeClr val="tx2"/>
                </a:solidFill>
                <a:effectLst/>
                <a:latin typeface="Söhne"/>
              </a:rPr>
              <a:t>Correlation: There is a significant negative correlation between the number of groups a student is a part of on social media and GPA. Having a higher number of group memberships is associated with lower GPAs.</a:t>
            </a:r>
          </a:p>
          <a:p>
            <a:r>
              <a:rPr lang="en-US" b="0" i="0" dirty="0">
                <a:solidFill>
                  <a:schemeClr val="tx2"/>
                </a:solidFill>
                <a:effectLst/>
                <a:latin typeface="Söhne"/>
              </a:rPr>
              <a:t>Hypothesis Test: The null hypothesis was rejected, indicating a significant difference in GPA based on the number of groups students are a part of..</a:t>
            </a:r>
            <a:endParaRPr lang="en-US" dirty="0"/>
          </a:p>
        </p:txBody>
      </p:sp>
    </p:spTree>
    <p:extLst>
      <p:ext uri="{BB962C8B-B14F-4D97-AF65-F5344CB8AC3E}">
        <p14:creationId xmlns:p14="http://schemas.microsoft.com/office/powerpoint/2010/main" val="4212797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8" name="Straight Connector 17">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4" name="Content Placeholder 7">
            <a:extLst>
              <a:ext uri="{FF2B5EF4-FFF2-40B4-BE49-F238E27FC236}">
                <a16:creationId xmlns:a16="http://schemas.microsoft.com/office/drawing/2014/main" id="{93039481-3268-45EB-A57E-B6ECC97261B9}"/>
              </a:ext>
            </a:extLst>
          </p:cNvPr>
          <p:cNvSpPr txBox="1">
            <a:spLocks/>
          </p:cNvSpPr>
          <p:nvPr/>
        </p:nvSpPr>
        <p:spPr>
          <a:xfrm>
            <a:off x="537841" y="0"/>
            <a:ext cx="4427449" cy="149401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r>
              <a:rPr lang="tr-TR" sz="4400" b="1" dirty="0">
                <a:solidFill>
                  <a:schemeClr val="accent1">
                    <a:lumMod val="75000"/>
                  </a:schemeClr>
                </a:solidFill>
                <a:latin typeface="+mj-lt"/>
                <a:ea typeface="+mj-ea"/>
                <a:cs typeface="+mj-cs"/>
              </a:rPr>
              <a:t>Evaluation</a:t>
            </a:r>
            <a:endParaRPr lang="en-US" sz="4400" b="1" dirty="0">
              <a:solidFill>
                <a:schemeClr val="accent1">
                  <a:lumMod val="75000"/>
                </a:schemeClr>
              </a:solidFill>
              <a:latin typeface="+mj-lt"/>
              <a:ea typeface="+mj-ea"/>
              <a:cs typeface="+mj-cs"/>
            </a:endParaRPr>
          </a:p>
        </p:txBody>
      </p:sp>
      <p:sp>
        <p:nvSpPr>
          <p:cNvPr id="28" name="Rectangle 27">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7">
            <a:extLst>
              <a:ext uri="{FF2B5EF4-FFF2-40B4-BE49-F238E27FC236}">
                <a16:creationId xmlns:a16="http://schemas.microsoft.com/office/drawing/2014/main" id="{675BD71A-D337-42B8-A544-7240AA50B6BB}"/>
              </a:ext>
            </a:extLst>
          </p:cNvPr>
          <p:cNvSpPr txBox="1">
            <a:spLocks/>
          </p:cNvSpPr>
          <p:nvPr/>
        </p:nvSpPr>
        <p:spPr>
          <a:xfrm>
            <a:off x="74586" y="2310649"/>
            <a:ext cx="4131314" cy="391176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Bef>
                <a:spcPct val="0"/>
              </a:spcBef>
              <a:spcAft>
                <a:spcPts val="600"/>
              </a:spcAft>
              <a:buNone/>
            </a:pPr>
            <a:endParaRPr lang="tr-TR" b="1" dirty="0">
              <a:solidFill>
                <a:schemeClr val="accent1">
                  <a:lumMod val="75000"/>
                </a:schemeClr>
              </a:solidFill>
              <a:latin typeface="+mj-lt"/>
              <a:ea typeface="+mj-ea"/>
              <a:cs typeface="+mj-cs"/>
            </a:endParaRPr>
          </a:p>
        </p:txBody>
      </p:sp>
      <p:sp>
        <p:nvSpPr>
          <p:cNvPr id="3" name="Content Placeholder 2">
            <a:extLst>
              <a:ext uri="{FF2B5EF4-FFF2-40B4-BE49-F238E27FC236}">
                <a16:creationId xmlns:a16="http://schemas.microsoft.com/office/drawing/2014/main" id="{DCE5DD83-294C-4641-0775-0F9CF6783763}"/>
              </a:ext>
            </a:extLst>
          </p:cNvPr>
          <p:cNvSpPr>
            <a:spLocks noGrp="1"/>
          </p:cNvSpPr>
          <p:nvPr>
            <p:ph idx="1"/>
          </p:nvPr>
        </p:nvSpPr>
        <p:spPr/>
        <p:txBody>
          <a:bodyPr>
            <a:normAutofit/>
          </a:bodyPr>
          <a:lstStyle/>
          <a:p>
            <a:pPr marL="0" indent="0">
              <a:buNone/>
            </a:pPr>
            <a:r>
              <a:rPr lang="en-US" b="0" i="0" dirty="0">
                <a:solidFill>
                  <a:schemeClr val="tx2"/>
                </a:solidFill>
                <a:effectLst/>
                <a:latin typeface="Söhne"/>
              </a:rPr>
              <a:t>It is important to note that correlation does not imply causation, and other factors may contribute to these relationships. However, the hypothesis tests provide evidence of a significant association between these variables and GPA.</a:t>
            </a:r>
            <a:r>
              <a:rPr lang="tr-TR" b="0" i="0" dirty="0">
                <a:solidFill>
                  <a:schemeClr val="tx2"/>
                </a:solidFill>
                <a:effectLst/>
                <a:latin typeface="Söhne"/>
              </a:rPr>
              <a:t> </a:t>
            </a:r>
          </a:p>
        </p:txBody>
      </p:sp>
    </p:spTree>
    <p:extLst>
      <p:ext uri="{BB962C8B-B14F-4D97-AF65-F5344CB8AC3E}">
        <p14:creationId xmlns:p14="http://schemas.microsoft.com/office/powerpoint/2010/main" val="3672438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30" y="54461"/>
            <a:ext cx="5243853" cy="4412032"/>
          </a:xfrm>
        </p:spPr>
        <p:txBody>
          <a:bodyPr>
            <a:normAutofit fontScale="85000" lnSpcReduction="10000"/>
          </a:bodyPr>
          <a:lstStyle/>
          <a:p>
            <a:pPr marL="0" indent="0">
              <a:lnSpc>
                <a:spcPct val="107000"/>
              </a:lnSpc>
              <a:spcBef>
                <a:spcPts val="0"/>
              </a:spcBef>
              <a:spcAft>
                <a:spcPts val="800"/>
              </a:spcAft>
              <a:buNone/>
            </a:pP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a:t>
            </a:r>
            <a:r>
              <a:rPr lang="tr-TR" sz="2800" b="1" dirty="0" err="1">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Feature</a:t>
            </a:r>
            <a:r>
              <a:rPr lang="tr-TR" sz="2800" b="1"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800" b="1" dirty="0" err="1">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Engineering</a:t>
            </a:r>
            <a:r>
              <a:rPr lang="tr-TR" sz="2800" b="1"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07000"/>
              </a:lnSpc>
              <a:spcBef>
                <a:spcPts val="0"/>
              </a:spcBef>
              <a:spcAft>
                <a:spcPts val="800"/>
              </a:spcAft>
              <a:buNone/>
            </a:pPr>
            <a:endPar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b="0" i="0" u="none" strike="noStrike" dirty="0">
                <a:solidFill>
                  <a:schemeClr val="bg1"/>
                </a:solidFill>
                <a:effectLst/>
                <a:latin typeface="Söhne"/>
              </a:rPr>
              <a:t>We have conducted feature engineering on a dataset focusing on social media influence metrics. New features are created, including '</a:t>
            </a:r>
            <a:r>
              <a:rPr lang="en-US" b="1" i="0" u="none" strike="noStrike" dirty="0" err="1">
                <a:solidFill>
                  <a:schemeClr val="bg1"/>
                </a:solidFill>
                <a:effectLst/>
                <a:latin typeface="Söhne"/>
              </a:rPr>
              <a:t>Total_Social_Media_Time</a:t>
            </a:r>
            <a:r>
              <a:rPr lang="en-US" b="0" i="0" u="none" strike="noStrike" dirty="0">
                <a:solidFill>
                  <a:schemeClr val="bg1"/>
                </a:solidFill>
                <a:effectLst/>
                <a:latin typeface="Söhne"/>
              </a:rPr>
              <a:t>,' reflecting the product of time spent and the sum of friends and groups, '</a:t>
            </a:r>
            <a:r>
              <a:rPr lang="en-US" b="1" i="0" u="none" strike="noStrike" dirty="0" err="1">
                <a:solidFill>
                  <a:schemeClr val="bg1"/>
                </a:solidFill>
                <a:effectLst/>
                <a:latin typeface="Söhne"/>
              </a:rPr>
              <a:t>Evening_Engagement_Rate</a:t>
            </a:r>
            <a:r>
              <a:rPr lang="en-US" b="0" i="0" u="none" strike="noStrike" dirty="0">
                <a:solidFill>
                  <a:schemeClr val="bg1"/>
                </a:solidFill>
                <a:effectLst/>
                <a:latin typeface="Söhne"/>
              </a:rPr>
              <a:t>,' indicating engagement during evening hours, '</a:t>
            </a:r>
            <a:r>
              <a:rPr lang="en-US" b="1" i="0" u="none" strike="noStrike" dirty="0" err="1">
                <a:solidFill>
                  <a:schemeClr val="bg1"/>
                </a:solidFill>
                <a:effectLst/>
                <a:latin typeface="Söhne"/>
              </a:rPr>
              <a:t>Late_Night_Activity</a:t>
            </a:r>
            <a:r>
              <a:rPr lang="en-US" b="0" i="0" u="none" strike="noStrike" dirty="0">
                <a:solidFill>
                  <a:schemeClr val="bg1"/>
                </a:solidFill>
                <a:effectLst/>
                <a:latin typeface="Söhne"/>
              </a:rPr>
              <a:t>' identifying engagement during late hours, and '</a:t>
            </a:r>
            <a:r>
              <a:rPr lang="en-US" b="1" i="0" u="none" strike="noStrike" dirty="0" err="1">
                <a:solidFill>
                  <a:schemeClr val="bg1"/>
                </a:solidFill>
                <a:effectLst/>
                <a:latin typeface="Söhne"/>
              </a:rPr>
              <a:t>Cumulative_Social_Media_Influence</a:t>
            </a:r>
            <a:r>
              <a:rPr lang="en-US" b="0" i="0" u="none" strike="noStrike" dirty="0">
                <a:solidFill>
                  <a:schemeClr val="bg1"/>
                </a:solidFill>
                <a:effectLst/>
                <a:latin typeface="Söhne"/>
              </a:rPr>
              <a:t>,' capturing an aggregated influence metric.</a:t>
            </a:r>
          </a:p>
          <a:p>
            <a:pPr marL="0" indent="0">
              <a:lnSpc>
                <a:spcPct val="107000"/>
              </a:lnSpc>
              <a:spcBef>
                <a:spcPts val="0"/>
              </a:spcBef>
              <a:spcAft>
                <a:spcPts val="800"/>
              </a:spcAft>
              <a:buNone/>
            </a:pPr>
            <a:r>
              <a:rPr lang="en-US" b="0" i="0" u="none" strike="noStrike" dirty="0">
                <a:solidFill>
                  <a:schemeClr val="bg1"/>
                </a:solidFill>
                <a:effectLst/>
                <a:latin typeface="Söhne"/>
              </a:rPr>
              <a:t> The selected features, along with the existing 'GPA,' form the '</a:t>
            </a:r>
            <a:r>
              <a:rPr lang="en-US" b="0" i="0" u="none" strike="noStrike" dirty="0" err="1">
                <a:solidFill>
                  <a:schemeClr val="bg1"/>
                </a:solidFill>
                <a:effectLst/>
                <a:latin typeface="Söhne"/>
              </a:rPr>
              <a:t>df_model</a:t>
            </a:r>
            <a:r>
              <a:rPr lang="en-US" b="0" i="0" u="none" strike="noStrike" dirty="0">
                <a:solidFill>
                  <a:schemeClr val="bg1"/>
                </a:solidFill>
                <a:effectLst/>
                <a:latin typeface="Söhne"/>
              </a:rPr>
              <a:t>' </a:t>
            </a:r>
            <a:r>
              <a:rPr lang="en-US" b="0" i="0" u="none" strike="noStrike" dirty="0" err="1">
                <a:solidFill>
                  <a:schemeClr val="bg1"/>
                </a:solidFill>
                <a:effectLst/>
                <a:latin typeface="Söhne"/>
              </a:rPr>
              <a:t>DataFrame</a:t>
            </a:r>
            <a:r>
              <a:rPr lang="en-US" b="0" i="0" u="none" strike="noStrike" dirty="0">
                <a:solidFill>
                  <a:schemeClr val="bg1"/>
                </a:solidFill>
                <a:effectLst/>
                <a:latin typeface="Söhne"/>
              </a:rPr>
              <a:t> for subsequent analysis. This feature engineering process aims to enrich the dataset, providing more meaningful insights into the relationship between social media behavior and academic performance</a:t>
            </a:r>
            <a:endParaRPr lang="tr-TR"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tr-TR" sz="1800" b="1"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en-US"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6872" y="342900"/>
            <a:ext cx="6487557" cy="3596054"/>
          </a:xfrm>
          <a:prstGeom prst="rect">
            <a:avLst/>
          </a:prstGeom>
        </p:spPr>
      </p:pic>
    </p:spTree>
    <p:extLst>
      <p:ext uri="{BB962C8B-B14F-4D97-AF65-F5344CB8AC3E}">
        <p14:creationId xmlns:p14="http://schemas.microsoft.com/office/powerpoint/2010/main" val="297375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30" y="54461"/>
            <a:ext cx="5243853" cy="4412032"/>
          </a:xfrm>
        </p:spPr>
        <p:txBody>
          <a:bodyPr>
            <a:normAutofit fontScale="92500" lnSpcReduction="20000"/>
          </a:bodyPr>
          <a:lstStyle/>
          <a:p>
            <a:pPr marL="0" indent="0">
              <a:lnSpc>
                <a:spcPct val="107000"/>
              </a:lnSpc>
              <a:spcBef>
                <a:spcPts val="0"/>
              </a:spcBef>
              <a:spcAft>
                <a:spcPts val="800"/>
              </a:spcAft>
              <a:buNone/>
            </a:pP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Data </a:t>
            </a:r>
            <a:r>
              <a:rPr lang="tr-TR" sz="2800" b="1" dirty="0" err="1">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Scaling</a:t>
            </a: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a:t>
            </a:r>
            <a:r>
              <a:rPr lang="tr-TR" sz="2800" b="1" dirty="0" err="1">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and</a:t>
            </a: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a:t>
            </a:r>
            <a:r>
              <a:rPr lang="tr-TR" sz="2800" b="1" dirty="0" err="1">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Encoding</a:t>
            </a:r>
            <a:endPar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tr-TR" sz="1800" b="1"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Here, we </a:t>
            </a:r>
            <a:r>
              <a:rPr lang="en-US" b="0" i="0" u="none" strike="noStrike" dirty="0">
                <a:solidFill>
                  <a:schemeClr val="bg1"/>
                </a:solidFill>
                <a:effectLst/>
                <a:latin typeface="Söhne"/>
              </a:rPr>
              <a:t>perform data scaling and encoding on selected numeric and categorical features. Numeric features like 'Levels,' '</a:t>
            </a:r>
            <a:r>
              <a:rPr lang="en-US" b="0" i="0" u="none" strike="noStrike" dirty="0" err="1">
                <a:solidFill>
                  <a:schemeClr val="bg1"/>
                </a:solidFill>
                <a:effectLst/>
                <a:latin typeface="Söhne"/>
              </a:rPr>
              <a:t>Total_Social_Media_Time</a:t>
            </a:r>
            <a:r>
              <a:rPr lang="en-US" b="0" i="0" u="none" strike="noStrike" dirty="0">
                <a:solidFill>
                  <a:schemeClr val="bg1"/>
                </a:solidFill>
                <a:effectLst/>
                <a:latin typeface="Söhne"/>
              </a:rPr>
              <a:t>,' and '</a:t>
            </a:r>
            <a:r>
              <a:rPr lang="en-US" b="0" i="0" u="none" strike="noStrike" dirty="0" err="1">
                <a:solidFill>
                  <a:schemeClr val="bg1"/>
                </a:solidFill>
                <a:effectLst/>
                <a:latin typeface="Söhne"/>
              </a:rPr>
              <a:t>Cumulative_Social_Media_Influence</a:t>
            </a:r>
            <a:r>
              <a:rPr lang="en-US" b="0" i="0" u="none" strike="noStrike" dirty="0">
                <a:solidFill>
                  <a:schemeClr val="bg1"/>
                </a:solidFill>
                <a:effectLst/>
                <a:latin typeface="Söhne"/>
              </a:rPr>
              <a:t>' undergo Min-Max scaling using the </a:t>
            </a:r>
            <a:r>
              <a:rPr lang="en-US" b="0" i="0" u="none" strike="noStrike" dirty="0" err="1">
                <a:solidFill>
                  <a:schemeClr val="bg1"/>
                </a:solidFill>
                <a:effectLst/>
                <a:latin typeface="Söhne"/>
              </a:rPr>
              <a:t>MinMaxScaler</a:t>
            </a:r>
            <a:r>
              <a:rPr lang="en-US" b="0" i="0" u="none" strike="noStrike" dirty="0">
                <a:solidFill>
                  <a:schemeClr val="bg1"/>
                </a:solidFill>
                <a:effectLst/>
                <a:latin typeface="Söhne"/>
              </a:rPr>
              <a:t>. Categorical features, including '</a:t>
            </a:r>
            <a:r>
              <a:rPr lang="en-US" b="0" i="0" u="none" strike="noStrike" dirty="0" err="1">
                <a:solidFill>
                  <a:schemeClr val="bg1"/>
                </a:solidFill>
                <a:effectLst/>
                <a:latin typeface="Söhne"/>
              </a:rPr>
              <a:t>Evening_Engagement_Rate</a:t>
            </a:r>
            <a:r>
              <a:rPr lang="en-US" b="0" i="0" u="none" strike="noStrike" dirty="0">
                <a:solidFill>
                  <a:schemeClr val="bg1"/>
                </a:solidFill>
                <a:effectLst/>
                <a:latin typeface="Söhne"/>
              </a:rPr>
              <a:t>' and '</a:t>
            </a:r>
            <a:r>
              <a:rPr lang="en-US" b="0" i="0" u="none" strike="noStrike" dirty="0" err="1">
                <a:solidFill>
                  <a:schemeClr val="bg1"/>
                </a:solidFill>
                <a:effectLst/>
                <a:latin typeface="Söhne"/>
              </a:rPr>
              <a:t>Late_Night_Activity</a:t>
            </a:r>
            <a:r>
              <a:rPr lang="en-US" b="0" i="0" u="none" strike="noStrike" dirty="0">
                <a:solidFill>
                  <a:schemeClr val="bg1"/>
                </a:solidFill>
                <a:effectLst/>
                <a:latin typeface="Söhne"/>
              </a:rPr>
              <a:t>,' are one-hot encoded with the </a:t>
            </a:r>
            <a:r>
              <a:rPr lang="en-US" b="0" i="0" u="none" strike="noStrike" dirty="0" err="1">
                <a:solidFill>
                  <a:schemeClr val="bg1"/>
                </a:solidFill>
                <a:effectLst/>
                <a:latin typeface="Söhne"/>
              </a:rPr>
              <a:t>OneHotEncoder</a:t>
            </a:r>
            <a:r>
              <a:rPr lang="en-US" b="0" i="0" u="none" strike="noStrike" dirty="0">
                <a:solidFill>
                  <a:schemeClr val="bg1"/>
                </a:solidFill>
                <a:effectLst/>
                <a:latin typeface="Söhne"/>
              </a:rPr>
              <a:t>. Transformers are created for each type, and a </a:t>
            </a:r>
            <a:r>
              <a:rPr lang="en-US" b="0" i="0" u="none" strike="noStrike" dirty="0" err="1">
                <a:solidFill>
                  <a:schemeClr val="bg1"/>
                </a:solidFill>
                <a:effectLst/>
                <a:latin typeface="Söhne"/>
              </a:rPr>
              <a:t>ColumnTransformer</a:t>
            </a:r>
            <a:r>
              <a:rPr lang="en-US" b="0" i="0" u="none" strike="noStrike" dirty="0">
                <a:solidFill>
                  <a:schemeClr val="bg1"/>
                </a:solidFill>
                <a:effectLst/>
                <a:latin typeface="Söhne"/>
              </a:rPr>
              <a:t> applies these transformations to the respective columns. The resulting preprocessor is then used to transform the dataset, removing unnecessary columns ('Age Group' and 'Gender') and generating an enhanced dataset, '</a:t>
            </a:r>
            <a:r>
              <a:rPr lang="en-US" b="0" i="0" u="none" strike="noStrike" dirty="0" err="1">
                <a:solidFill>
                  <a:schemeClr val="bg1"/>
                </a:solidFill>
                <a:effectLst/>
                <a:latin typeface="Söhne"/>
              </a:rPr>
              <a:t>X_transformed</a:t>
            </a:r>
            <a:r>
              <a:rPr lang="en-US" b="0" i="0" u="none" strike="noStrike" dirty="0">
                <a:solidFill>
                  <a:schemeClr val="bg1"/>
                </a:solidFill>
                <a:effectLst/>
                <a:latin typeface="Söhne"/>
              </a:rPr>
              <a:t>,' ready for machine learning model training.</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6872" y="593759"/>
            <a:ext cx="6487557" cy="3094336"/>
          </a:xfrm>
          <a:prstGeom prst="rect">
            <a:avLst/>
          </a:prstGeom>
        </p:spPr>
      </p:pic>
    </p:spTree>
    <p:extLst>
      <p:ext uri="{BB962C8B-B14F-4D97-AF65-F5344CB8AC3E}">
        <p14:creationId xmlns:p14="http://schemas.microsoft.com/office/powerpoint/2010/main" val="1456611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30" y="54461"/>
            <a:ext cx="5243853" cy="4412032"/>
          </a:xfrm>
        </p:spPr>
        <p:txBody>
          <a:bodyPr>
            <a:normAutofit fontScale="92500" lnSpcReduction="20000"/>
          </a:bodyPr>
          <a:lstStyle/>
          <a:p>
            <a:pPr marL="0" indent="0">
              <a:lnSpc>
                <a:spcPct val="107000"/>
              </a:lnSpc>
              <a:spcBef>
                <a:spcPts val="0"/>
              </a:spcBef>
              <a:spcAft>
                <a:spcPts val="800"/>
              </a:spcAft>
              <a:buNone/>
            </a:pP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Model </a:t>
            </a:r>
            <a:r>
              <a:rPr lang="tr-TR" sz="2800" b="1" dirty="0" err="1">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exploration</a:t>
            </a:r>
            <a:endPar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tr-TR" sz="1800" b="1"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US" b="0" i="0" u="none" strike="noStrike" dirty="0">
                <a:solidFill>
                  <a:schemeClr val="bg1"/>
                </a:solidFill>
                <a:effectLst/>
                <a:latin typeface="Söhne"/>
              </a:rPr>
              <a:t>The Random Forest Regressor is one of the suitable choices for predicting academic performance based on social media influence metrics due to its capacity to handle non-linear relationships in diverse data. Its robustness to overfitting, provision of feature importance insights, and use of ensemble learning make it well-suited for capturing the complex dynamics of social media impact on academic outcomes. However, other algorithms such as Gradient Boosting, Support Vector Machines, and Neural Networks could be considered depending on specific dataset characteristics and computational requirements, offering alternative approaches to address the predictive challenges in this context.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89313"/>
            <a:ext cx="5884062" cy="3094336"/>
          </a:xfrm>
          <a:prstGeom prst="rect">
            <a:avLst/>
          </a:prstGeom>
        </p:spPr>
      </p:pic>
      <p:pic>
        <p:nvPicPr>
          <p:cNvPr id="5" name="Picture 4" descr="A graph with red and blue dots&#10;&#10;Description automatically generated">
            <a:extLst>
              <a:ext uri="{FF2B5EF4-FFF2-40B4-BE49-F238E27FC236}">
                <a16:creationId xmlns:a16="http://schemas.microsoft.com/office/drawing/2014/main" id="{815DA04A-A417-D97B-5843-6221C7BF2B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3853" y="3283649"/>
            <a:ext cx="3565610" cy="2836966"/>
          </a:xfrm>
          <a:prstGeom prst="rect">
            <a:avLst/>
          </a:prstGeom>
        </p:spPr>
      </p:pic>
      <p:pic>
        <p:nvPicPr>
          <p:cNvPr id="9" name="Picture 8" descr="A screen shot of a graph&#10;&#10;Description automatically generated">
            <a:extLst>
              <a:ext uri="{FF2B5EF4-FFF2-40B4-BE49-F238E27FC236}">
                <a16:creationId xmlns:a16="http://schemas.microsoft.com/office/drawing/2014/main" id="{5FE39BB1-7A23-6BDC-D510-2F356E4F73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2628" y="3333957"/>
            <a:ext cx="4597434" cy="3233342"/>
          </a:xfrm>
          <a:prstGeom prst="rect">
            <a:avLst/>
          </a:prstGeom>
        </p:spPr>
      </p:pic>
    </p:spTree>
    <p:extLst>
      <p:ext uri="{BB962C8B-B14F-4D97-AF65-F5344CB8AC3E}">
        <p14:creationId xmlns:p14="http://schemas.microsoft.com/office/powerpoint/2010/main" val="3884261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29" y="54460"/>
            <a:ext cx="6575602" cy="4597810"/>
          </a:xfrm>
        </p:spPr>
        <p:txBody>
          <a:bodyPr>
            <a:normAutofit/>
          </a:bodyPr>
          <a:lstStyle/>
          <a:p>
            <a:pPr marL="0" marR="0" indent="0">
              <a:lnSpc>
                <a:spcPct val="107000"/>
              </a:lnSpc>
              <a:spcBef>
                <a:spcPts val="0"/>
              </a:spcBef>
              <a:spcAft>
                <a:spcPts val="800"/>
              </a:spcAft>
              <a:buNone/>
            </a:pP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PREPROCESSING</a:t>
            </a:r>
          </a:p>
          <a:p>
            <a:pPr marL="0" marR="0" indent="0">
              <a:lnSpc>
                <a:spcPct val="107000"/>
              </a:lnSpc>
              <a:spcBef>
                <a:spcPts val="0"/>
              </a:spcBef>
              <a:spcAft>
                <a:spcPts val="800"/>
              </a:spcAft>
              <a:buNone/>
            </a:pPr>
            <a:endParaRPr lang="tr-TR"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a:t>
            </a:r>
            <a:r>
              <a:rPr lang="tr-TR"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4" name="Picture 3" descr="A screenshot of a computer&#10;&#10;Description automatically generated with medium confidence">
            <a:extLst>
              <a:ext uri="{FF2B5EF4-FFF2-40B4-BE49-F238E27FC236}">
                <a16:creationId xmlns:a16="http://schemas.microsoft.com/office/drawing/2014/main" id="{20941085-9BCA-7D82-A3B8-8294722B3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6872" y="-24200"/>
            <a:ext cx="6475128" cy="6493825"/>
          </a:xfrm>
          <a:prstGeom prst="rect">
            <a:avLst/>
          </a:prstGeom>
        </p:spPr>
      </p:pic>
      <p:graphicFrame>
        <p:nvGraphicFramePr>
          <p:cNvPr id="5" name="Table 5">
            <a:extLst>
              <a:ext uri="{FF2B5EF4-FFF2-40B4-BE49-F238E27FC236}">
                <a16:creationId xmlns:a16="http://schemas.microsoft.com/office/drawing/2014/main" id="{55E517AD-AC6E-E498-DAF5-4A813FAB1628}"/>
              </a:ext>
            </a:extLst>
          </p:cNvPr>
          <p:cNvGraphicFramePr>
            <a:graphicFrameLocks noGrp="1"/>
          </p:cNvGraphicFramePr>
          <p:nvPr>
            <p:extLst>
              <p:ext uri="{D42A27DB-BD31-4B8C-83A1-F6EECF244321}">
                <p14:modId xmlns:p14="http://schemas.microsoft.com/office/powerpoint/2010/main" val="3278345031"/>
              </p:ext>
            </p:extLst>
          </p:nvPr>
        </p:nvGraphicFramePr>
        <p:xfrm>
          <a:off x="88044" y="1111045"/>
          <a:ext cx="5444473" cy="5437883"/>
        </p:xfrm>
        <a:graphic>
          <a:graphicData uri="http://schemas.openxmlformats.org/drawingml/2006/table">
            <a:tbl>
              <a:tblPr firstRow="1" bandRow="1">
                <a:tableStyleId>{5C22544A-7EE6-4342-B048-85BDC9FD1C3A}</a:tableStyleId>
              </a:tblPr>
              <a:tblGrid>
                <a:gridCol w="1344422">
                  <a:extLst>
                    <a:ext uri="{9D8B030D-6E8A-4147-A177-3AD203B41FA5}">
                      <a16:colId xmlns:a16="http://schemas.microsoft.com/office/drawing/2014/main" val="1558309698"/>
                    </a:ext>
                  </a:extLst>
                </a:gridCol>
                <a:gridCol w="4100051">
                  <a:extLst>
                    <a:ext uri="{9D8B030D-6E8A-4147-A177-3AD203B41FA5}">
                      <a16:colId xmlns:a16="http://schemas.microsoft.com/office/drawing/2014/main" val="3471288598"/>
                    </a:ext>
                  </a:extLst>
                </a:gridCol>
              </a:tblGrid>
              <a:tr h="795956">
                <a:tc>
                  <a:txBody>
                    <a:bodyPr/>
                    <a:lstStyle/>
                    <a:p>
                      <a:r>
                        <a:rPr lang="en-US" b="0" i="0" dirty="0">
                          <a:solidFill>
                            <a:srgbClr val="374151"/>
                          </a:solidFill>
                          <a:effectLst/>
                          <a:latin typeface="Söhne"/>
                        </a:rPr>
                        <a:t>Age Group</a:t>
                      </a:r>
                      <a:endParaRPr lang="en-US" dirty="0"/>
                    </a:p>
                  </a:txBody>
                  <a:tcPr/>
                </a:tc>
                <a:tc>
                  <a:txBody>
                    <a:bodyPr/>
                    <a:lstStyle/>
                    <a:p>
                      <a:r>
                        <a:rPr lang="tr-TR" dirty="0"/>
                        <a:t>1: 20 </a:t>
                      </a:r>
                      <a:r>
                        <a:rPr lang="tr-TR" dirty="0" err="1"/>
                        <a:t>years</a:t>
                      </a:r>
                      <a:r>
                        <a:rPr lang="tr-TR" dirty="0"/>
                        <a:t> </a:t>
                      </a:r>
                      <a:r>
                        <a:rPr lang="tr-TR" dirty="0" err="1"/>
                        <a:t>or</a:t>
                      </a:r>
                      <a:r>
                        <a:rPr lang="tr-TR" dirty="0"/>
                        <a:t> </a:t>
                      </a:r>
                      <a:r>
                        <a:rPr lang="tr-TR" dirty="0" err="1"/>
                        <a:t>below</a:t>
                      </a:r>
                      <a:endParaRPr lang="tr-TR" dirty="0"/>
                    </a:p>
                    <a:p>
                      <a:r>
                        <a:rPr lang="tr-TR" dirty="0"/>
                        <a:t>2: [20, 30]</a:t>
                      </a:r>
                    </a:p>
                    <a:p>
                      <a:r>
                        <a:rPr lang="tr-TR" dirty="0"/>
                        <a:t>3: </a:t>
                      </a:r>
                      <a:r>
                        <a:rPr lang="tr-TR" dirty="0" err="1"/>
                        <a:t>above</a:t>
                      </a:r>
                      <a:r>
                        <a:rPr lang="tr-TR" dirty="0"/>
                        <a:t> 30 </a:t>
                      </a:r>
                      <a:r>
                        <a:rPr lang="tr-TR" dirty="0" err="1"/>
                        <a:t>years</a:t>
                      </a:r>
                      <a:endParaRPr lang="en-US" dirty="0"/>
                    </a:p>
                  </a:txBody>
                  <a:tcPr/>
                </a:tc>
                <a:extLst>
                  <a:ext uri="{0D108BD9-81ED-4DB2-BD59-A6C34878D82A}">
                    <a16:rowId xmlns:a16="http://schemas.microsoft.com/office/drawing/2014/main" val="2057128956"/>
                  </a:ext>
                </a:extLst>
              </a:tr>
              <a:tr h="683003">
                <a:tc>
                  <a:txBody>
                    <a:bodyPr/>
                    <a:lstStyle/>
                    <a:p>
                      <a:r>
                        <a:rPr lang="tr-TR" dirty="0" err="1"/>
                        <a:t>Gender</a:t>
                      </a:r>
                      <a:endParaRPr lang="en-US" dirty="0"/>
                    </a:p>
                  </a:txBody>
                  <a:tcPr/>
                </a:tc>
                <a:tc>
                  <a:txBody>
                    <a:bodyPr/>
                    <a:lstStyle/>
                    <a:p>
                      <a:r>
                        <a:rPr lang="tr-TR" dirty="0"/>
                        <a:t>1: Male</a:t>
                      </a:r>
                    </a:p>
                    <a:p>
                      <a:r>
                        <a:rPr lang="tr-TR" dirty="0"/>
                        <a:t>2: </a:t>
                      </a:r>
                      <a:r>
                        <a:rPr lang="tr-TR" dirty="0" err="1"/>
                        <a:t>Female</a:t>
                      </a:r>
                      <a:endParaRPr lang="en-US" dirty="0"/>
                    </a:p>
                  </a:txBody>
                  <a:tcPr/>
                </a:tc>
                <a:extLst>
                  <a:ext uri="{0D108BD9-81ED-4DB2-BD59-A6C34878D82A}">
                    <a16:rowId xmlns:a16="http://schemas.microsoft.com/office/drawing/2014/main" val="1375903718"/>
                  </a:ext>
                </a:extLst>
              </a:tr>
              <a:tr h="683003">
                <a:tc>
                  <a:txBody>
                    <a:bodyPr/>
                    <a:lstStyle/>
                    <a:p>
                      <a:r>
                        <a:rPr lang="tr-TR" dirty="0" err="1"/>
                        <a:t>Levels</a:t>
                      </a:r>
                      <a:endParaRPr lang="en-US" dirty="0"/>
                    </a:p>
                  </a:txBody>
                  <a:tcPr/>
                </a:tc>
                <a:tc>
                  <a:txBody>
                    <a:bodyPr/>
                    <a:lstStyle/>
                    <a:p>
                      <a:r>
                        <a:rPr lang="tr-TR" dirty="0"/>
                        <a:t>1: 100 </a:t>
                      </a:r>
                      <a:r>
                        <a:rPr lang="tr-TR" dirty="0" err="1"/>
                        <a:t>level</a:t>
                      </a:r>
                      <a:r>
                        <a:rPr lang="tr-TR" dirty="0"/>
                        <a:t> </a:t>
                      </a:r>
                    </a:p>
                    <a:p>
                      <a:r>
                        <a:rPr lang="tr-TR" dirty="0"/>
                        <a:t>2: 200 </a:t>
                      </a:r>
                      <a:r>
                        <a:rPr lang="tr-TR" dirty="0" err="1"/>
                        <a:t>level</a:t>
                      </a:r>
                      <a:endParaRPr lang="tr-TR" dirty="0"/>
                    </a:p>
                    <a:p>
                      <a:r>
                        <a:rPr lang="tr-TR" dirty="0"/>
                        <a:t>3: 300 </a:t>
                      </a:r>
                      <a:r>
                        <a:rPr lang="tr-TR" dirty="0" err="1"/>
                        <a:t>level</a:t>
                      </a:r>
                      <a:endParaRPr lang="tr-TR" dirty="0"/>
                    </a:p>
                    <a:p>
                      <a:r>
                        <a:rPr lang="tr-TR" dirty="0"/>
                        <a:t>4: 400 </a:t>
                      </a:r>
                      <a:r>
                        <a:rPr lang="tr-TR" dirty="0" err="1"/>
                        <a:t>level</a:t>
                      </a:r>
                      <a:endParaRPr lang="en-US" dirty="0"/>
                    </a:p>
                  </a:txBody>
                  <a:tcPr/>
                </a:tc>
                <a:extLst>
                  <a:ext uri="{0D108BD9-81ED-4DB2-BD59-A6C34878D82A}">
                    <a16:rowId xmlns:a16="http://schemas.microsoft.com/office/drawing/2014/main" val="2648453638"/>
                  </a:ext>
                </a:extLst>
              </a:tr>
              <a:tr h="683003">
                <a:tc>
                  <a:txBody>
                    <a:bodyPr/>
                    <a:lstStyle/>
                    <a:p>
                      <a:r>
                        <a:rPr lang="tr-TR" dirty="0"/>
                        <a:t>Time</a:t>
                      </a:r>
                      <a:endParaRPr lang="en-US" dirty="0"/>
                    </a:p>
                  </a:txBody>
                  <a:tcPr/>
                </a:tc>
                <a:tc>
                  <a:txBody>
                    <a:bodyPr/>
                    <a:lstStyle/>
                    <a:p>
                      <a:r>
                        <a:rPr lang="tr-TR" dirty="0"/>
                        <a:t>R</a:t>
                      </a:r>
                      <a:r>
                        <a:rPr lang="en-US" dirty="0" err="1"/>
                        <a:t>epresents</a:t>
                      </a:r>
                      <a:r>
                        <a:rPr lang="en-US" dirty="0"/>
                        <a:t> the number of hours students spend on social media. It ranges from 1 to 5, indicating different time intervals</a:t>
                      </a:r>
                    </a:p>
                  </a:txBody>
                  <a:tcPr/>
                </a:tc>
                <a:extLst>
                  <a:ext uri="{0D108BD9-81ED-4DB2-BD59-A6C34878D82A}">
                    <a16:rowId xmlns:a16="http://schemas.microsoft.com/office/drawing/2014/main" val="323169105"/>
                  </a:ext>
                </a:extLst>
              </a:tr>
              <a:tr h="683003">
                <a:tc>
                  <a:txBody>
                    <a:bodyPr/>
                    <a:lstStyle/>
                    <a:p>
                      <a:r>
                        <a:rPr lang="tr-TR" dirty="0" err="1"/>
                        <a:t>Platforms</a:t>
                      </a:r>
                      <a:endParaRPr lang="en-US" dirty="0"/>
                    </a:p>
                  </a:txBody>
                  <a:tcPr/>
                </a:tc>
                <a:tc>
                  <a:txBody>
                    <a:bodyPr/>
                    <a:lstStyle/>
                    <a:p>
                      <a:r>
                        <a:rPr lang="tr-TR" dirty="0"/>
                        <a:t>I</a:t>
                      </a:r>
                      <a:r>
                        <a:rPr lang="en-US" dirty="0" err="1"/>
                        <a:t>ndicates</a:t>
                      </a:r>
                      <a:r>
                        <a:rPr lang="en-US" dirty="0"/>
                        <a:t> the number of social media platforms a student belongs to. It ranges from 1 to 6, representing different levels of engagement with social media</a:t>
                      </a:r>
                    </a:p>
                  </a:txBody>
                  <a:tcPr/>
                </a:tc>
                <a:extLst>
                  <a:ext uri="{0D108BD9-81ED-4DB2-BD59-A6C34878D82A}">
                    <a16:rowId xmlns:a16="http://schemas.microsoft.com/office/drawing/2014/main" val="170002587"/>
                  </a:ext>
                </a:extLst>
              </a:tr>
            </a:tbl>
          </a:graphicData>
        </a:graphic>
      </p:graphicFrame>
    </p:spTree>
    <p:extLst>
      <p:ext uri="{BB962C8B-B14F-4D97-AF65-F5344CB8AC3E}">
        <p14:creationId xmlns:p14="http://schemas.microsoft.com/office/powerpoint/2010/main" val="1081201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2186" y="189313"/>
            <a:ext cx="5531689" cy="3094336"/>
          </a:xfrm>
          <a:prstGeom prst="rect">
            <a:avLst/>
          </a:prstGeom>
        </p:spPr>
      </p:pic>
      <p:pic>
        <p:nvPicPr>
          <p:cNvPr id="5" name="Picture 4">
            <a:extLst>
              <a:ext uri="{FF2B5EF4-FFF2-40B4-BE49-F238E27FC236}">
                <a16:creationId xmlns:a16="http://schemas.microsoft.com/office/drawing/2014/main" id="{815DA04A-A417-D97B-5843-6221C7BF2B2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0"/>
            <a:ext cx="5884060" cy="3367453"/>
          </a:xfrm>
          <a:prstGeom prst="rect">
            <a:avLst/>
          </a:prstGeom>
        </p:spPr>
      </p:pic>
      <p:pic>
        <p:nvPicPr>
          <p:cNvPr id="9" name="Picture 8">
            <a:extLst>
              <a:ext uri="{FF2B5EF4-FFF2-40B4-BE49-F238E27FC236}">
                <a16:creationId xmlns:a16="http://schemas.microsoft.com/office/drawing/2014/main" id="{5FE39BB1-7A23-6BDC-D510-2F356E4F73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93731" y="3367452"/>
            <a:ext cx="7025054" cy="3490547"/>
          </a:xfrm>
          <a:prstGeom prst="rect">
            <a:avLst/>
          </a:prstGeom>
        </p:spPr>
      </p:pic>
    </p:spTree>
    <p:extLst>
      <p:ext uri="{BB962C8B-B14F-4D97-AF65-F5344CB8AC3E}">
        <p14:creationId xmlns:p14="http://schemas.microsoft.com/office/powerpoint/2010/main" val="3460025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46426" y="189313"/>
            <a:ext cx="6309270" cy="3094336"/>
          </a:xfrm>
          <a:prstGeom prst="rect">
            <a:avLst/>
          </a:prstGeom>
        </p:spPr>
      </p:pic>
      <p:pic>
        <p:nvPicPr>
          <p:cNvPr id="5" name="Picture 4">
            <a:extLst>
              <a:ext uri="{FF2B5EF4-FFF2-40B4-BE49-F238E27FC236}">
                <a16:creationId xmlns:a16="http://schemas.microsoft.com/office/drawing/2014/main" id="{815DA04A-A417-D97B-5843-6221C7BF2B2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516" y="0"/>
            <a:ext cx="5693836" cy="3367453"/>
          </a:xfrm>
          <a:prstGeom prst="rect">
            <a:avLst/>
          </a:prstGeom>
        </p:spPr>
      </p:pic>
      <p:pic>
        <p:nvPicPr>
          <p:cNvPr id="9" name="Picture 8">
            <a:extLst>
              <a:ext uri="{FF2B5EF4-FFF2-40B4-BE49-F238E27FC236}">
                <a16:creationId xmlns:a16="http://schemas.microsoft.com/office/drawing/2014/main" id="{5FE39BB1-7A23-6BDC-D510-2F356E4F73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35580" y="3367452"/>
            <a:ext cx="5941356" cy="3490547"/>
          </a:xfrm>
          <a:prstGeom prst="rect">
            <a:avLst/>
          </a:prstGeom>
        </p:spPr>
      </p:pic>
    </p:spTree>
    <p:extLst>
      <p:ext uri="{BB962C8B-B14F-4D97-AF65-F5344CB8AC3E}">
        <p14:creationId xmlns:p14="http://schemas.microsoft.com/office/powerpoint/2010/main" val="1163394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6432" y="2958220"/>
            <a:ext cx="8278623" cy="1446550"/>
          </a:xfrm>
          <a:prstGeom prst="rect">
            <a:avLst/>
          </a:prstGeom>
        </p:spPr>
        <p:txBody>
          <a:bodyPr wrap="square">
            <a:spAutoFit/>
          </a:bodyPr>
          <a:lstStyle/>
          <a:p>
            <a:pPr algn="ctr"/>
            <a:r>
              <a:rPr lang="en-US" sz="8800" b="1" dirty="0">
                <a:solidFill>
                  <a:schemeClr val="bg1"/>
                </a:solidFill>
              </a:rPr>
              <a:t>T</a:t>
            </a:r>
            <a:r>
              <a:rPr lang="en-US" sz="8800" b="1" dirty="0">
                <a:solidFill>
                  <a:schemeClr val="tx1">
                    <a:lumMod val="50000"/>
                    <a:lumOff val="50000"/>
                  </a:schemeClr>
                </a:solidFill>
              </a:rPr>
              <a:t>T</a:t>
            </a:r>
            <a:r>
              <a:rPr lang="tr-TR" sz="8800" b="1" dirty="0">
                <a:solidFill>
                  <a:schemeClr val="tx1">
                    <a:lumMod val="50000"/>
                    <a:lumOff val="50000"/>
                  </a:schemeClr>
                </a:solidFill>
              </a:rPr>
              <a:t>h</a:t>
            </a:r>
            <a:r>
              <a:rPr lang="en-US" sz="8800" b="1" dirty="0" err="1">
                <a:solidFill>
                  <a:schemeClr val="tx1">
                    <a:lumMod val="50000"/>
                    <a:lumOff val="50000"/>
                  </a:schemeClr>
                </a:solidFill>
              </a:rPr>
              <a:t>ank</a:t>
            </a:r>
            <a:r>
              <a:rPr lang="en-US" sz="8800" b="1" dirty="0">
                <a:solidFill>
                  <a:schemeClr val="tx1">
                    <a:lumMod val="50000"/>
                    <a:lumOff val="50000"/>
                  </a:schemeClr>
                </a:solidFill>
              </a:rPr>
              <a:t> you </a:t>
            </a:r>
            <a:endParaRPr lang="en-US" sz="4267" b="1" dirty="0">
              <a:solidFill>
                <a:schemeClr val="tx1">
                  <a:lumMod val="50000"/>
                  <a:lumOff val="50000"/>
                </a:schemeClr>
              </a:solidFill>
            </a:endParaRPr>
          </a:p>
        </p:txBody>
      </p:sp>
    </p:spTree>
    <p:extLst>
      <p:ext uri="{BB962C8B-B14F-4D97-AF65-F5344CB8AC3E}">
        <p14:creationId xmlns:p14="http://schemas.microsoft.com/office/powerpoint/2010/main" val="109100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29" y="54460"/>
            <a:ext cx="6575602" cy="4597810"/>
          </a:xfrm>
        </p:spPr>
        <p:txBody>
          <a:bodyPr>
            <a:normAutofit/>
          </a:bodyPr>
          <a:lstStyle/>
          <a:p>
            <a:pPr marL="0" marR="0" indent="0">
              <a:lnSpc>
                <a:spcPct val="107000"/>
              </a:lnSpc>
              <a:spcBef>
                <a:spcPts val="0"/>
              </a:spcBef>
              <a:spcAft>
                <a:spcPts val="800"/>
              </a:spcAft>
              <a:buNone/>
            </a:pP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PREPROCESSİNG</a:t>
            </a:r>
          </a:p>
          <a:p>
            <a:pPr marL="0" marR="0" indent="0">
              <a:lnSpc>
                <a:spcPct val="107000"/>
              </a:lnSpc>
              <a:spcBef>
                <a:spcPts val="0"/>
              </a:spcBef>
              <a:spcAft>
                <a:spcPts val="800"/>
              </a:spcAft>
              <a:buNone/>
            </a:pPr>
            <a:endParaRPr lang="tr-TR"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a:t>
            </a:r>
            <a:r>
              <a:rPr lang="tr-TR"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aphicFrame>
        <p:nvGraphicFramePr>
          <p:cNvPr id="3" name="Table 3">
            <a:extLst>
              <a:ext uri="{FF2B5EF4-FFF2-40B4-BE49-F238E27FC236}">
                <a16:creationId xmlns:a16="http://schemas.microsoft.com/office/drawing/2014/main" id="{B0837493-963B-73AA-5F74-4E03A9ECF1B9}"/>
              </a:ext>
            </a:extLst>
          </p:cNvPr>
          <p:cNvGraphicFramePr>
            <a:graphicFrameLocks noGrp="1"/>
          </p:cNvGraphicFramePr>
          <p:nvPr/>
        </p:nvGraphicFramePr>
        <p:xfrm>
          <a:off x="5716873" y="0"/>
          <a:ext cx="6632552" cy="6035040"/>
        </p:xfrm>
        <a:graphic>
          <a:graphicData uri="http://schemas.openxmlformats.org/drawingml/2006/table">
            <a:tbl>
              <a:tblPr firstRow="1" bandRow="1">
                <a:tableStyleId>{5C22544A-7EE6-4342-B048-85BDC9FD1C3A}</a:tableStyleId>
              </a:tblPr>
              <a:tblGrid>
                <a:gridCol w="2489950">
                  <a:extLst>
                    <a:ext uri="{9D8B030D-6E8A-4147-A177-3AD203B41FA5}">
                      <a16:colId xmlns:a16="http://schemas.microsoft.com/office/drawing/2014/main" val="3030830275"/>
                    </a:ext>
                  </a:extLst>
                </a:gridCol>
                <a:gridCol w="4142602">
                  <a:extLst>
                    <a:ext uri="{9D8B030D-6E8A-4147-A177-3AD203B41FA5}">
                      <a16:colId xmlns:a16="http://schemas.microsoft.com/office/drawing/2014/main" val="601154181"/>
                    </a:ext>
                  </a:extLst>
                </a:gridCol>
              </a:tblGrid>
              <a:tr h="5663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dirty="0"/>
                        <a:t>Name of </a:t>
                      </a:r>
                      <a:r>
                        <a:rPr lang="tr-TR" dirty="0" err="1"/>
                        <a:t>Journals</a:t>
                      </a:r>
                      <a:endParaRPr lang="en-US" dirty="0"/>
                    </a:p>
                    <a:p>
                      <a:endParaRPr lang="en-US" dirty="0"/>
                    </a:p>
                  </a:txBody>
                  <a:tcPr/>
                </a:tc>
                <a:tc>
                  <a:txBody>
                    <a:bodyPr/>
                    <a:lstStyle/>
                    <a:p>
                      <a:r>
                        <a:rPr lang="en-US" dirty="0"/>
                        <a:t>Web of Science Core Collection</a:t>
                      </a:r>
                    </a:p>
                  </a:txBody>
                  <a:tcPr/>
                </a:tc>
                <a:extLst>
                  <a:ext uri="{0D108BD9-81ED-4DB2-BD59-A6C34878D82A}">
                    <a16:rowId xmlns:a16="http://schemas.microsoft.com/office/drawing/2014/main" val="3974959491"/>
                  </a:ext>
                </a:extLst>
              </a:tr>
              <a:tr h="566378">
                <a:tc>
                  <a:txBody>
                    <a:bodyPr/>
                    <a:lstStyle/>
                    <a:p>
                      <a:r>
                        <a:rPr lang="en-US" dirty="0"/>
                        <a:t>Computers &amp; Operations Research</a:t>
                      </a:r>
                    </a:p>
                  </a:txBody>
                  <a:tcPr/>
                </a:tc>
                <a:tc>
                  <a:txBody>
                    <a:bodyPr/>
                    <a:lstStyle/>
                    <a:p>
                      <a:r>
                        <a:rPr lang="en-US" dirty="0"/>
                        <a:t>Science Citation Index Expanded</a:t>
                      </a:r>
                    </a:p>
                  </a:txBody>
                  <a:tcPr/>
                </a:tc>
                <a:extLst>
                  <a:ext uri="{0D108BD9-81ED-4DB2-BD59-A6C34878D82A}">
                    <a16:rowId xmlns:a16="http://schemas.microsoft.com/office/drawing/2014/main" val="1648690715"/>
                  </a:ext>
                </a:extLst>
              </a:tr>
              <a:tr h="809112">
                <a:tc>
                  <a:txBody>
                    <a:bodyPr/>
                    <a:lstStyle/>
                    <a:p>
                      <a:r>
                        <a:rPr lang="en-US" dirty="0"/>
                        <a:t>European Journal of Operational Research</a:t>
                      </a:r>
                    </a:p>
                    <a:p>
                      <a:endParaRPr lang="en-US" dirty="0"/>
                    </a:p>
                  </a:txBody>
                  <a:tcPr/>
                </a:tc>
                <a:tc>
                  <a:txBody>
                    <a:bodyPr/>
                    <a:lstStyle/>
                    <a:p>
                      <a:r>
                        <a:rPr lang="en-US" dirty="0"/>
                        <a:t>Science Citation Index Expanded</a:t>
                      </a:r>
                    </a:p>
                  </a:txBody>
                  <a:tcPr/>
                </a:tc>
                <a:extLst>
                  <a:ext uri="{0D108BD9-81ED-4DB2-BD59-A6C34878D82A}">
                    <a16:rowId xmlns:a16="http://schemas.microsoft.com/office/drawing/2014/main" val="4074645896"/>
                  </a:ext>
                </a:extLst>
              </a:tr>
              <a:tr h="809112">
                <a:tc>
                  <a:txBody>
                    <a:bodyPr/>
                    <a:lstStyle/>
                    <a:p>
                      <a:r>
                        <a:rPr lang="en-US" dirty="0"/>
                        <a:t>IEEE Transactions on Cybernetics</a:t>
                      </a:r>
                    </a:p>
                    <a:p>
                      <a:endParaRPr lang="en-US" dirty="0"/>
                    </a:p>
                  </a:txBody>
                  <a:tcPr/>
                </a:tc>
                <a:tc>
                  <a:txBody>
                    <a:bodyPr/>
                    <a:lstStyle/>
                    <a:p>
                      <a:r>
                        <a:rPr lang="en-US" dirty="0"/>
                        <a:t>Science Citation Index Expanded</a:t>
                      </a:r>
                    </a:p>
                    <a:p>
                      <a:endParaRPr lang="en-US" dirty="0"/>
                    </a:p>
                  </a:txBody>
                  <a:tcPr/>
                </a:tc>
                <a:extLst>
                  <a:ext uri="{0D108BD9-81ED-4DB2-BD59-A6C34878D82A}">
                    <a16:rowId xmlns:a16="http://schemas.microsoft.com/office/drawing/2014/main" val="3227433993"/>
                  </a:ext>
                </a:extLst>
              </a:tr>
              <a:tr h="1537312">
                <a:tc>
                  <a:txBody>
                    <a:bodyPr/>
                    <a:lstStyle/>
                    <a:p>
                      <a:r>
                        <a:rPr lang="en-US" dirty="0"/>
                        <a:t>JOURNAL OF KING SAUD UNIVERSITY-COMPUTER AND INFORMATION SCIENCES</a:t>
                      </a:r>
                    </a:p>
                    <a:p>
                      <a:endParaRPr lang="en-US" dirty="0"/>
                    </a:p>
                  </a:txBody>
                  <a:tcPr/>
                </a:tc>
                <a:tc>
                  <a:txBody>
                    <a:bodyPr/>
                    <a:lstStyle/>
                    <a:p>
                      <a:r>
                        <a:rPr lang="en-US" dirty="0"/>
                        <a:t>Science Citation Index Expanded</a:t>
                      </a:r>
                    </a:p>
                  </a:txBody>
                  <a:tcPr/>
                </a:tc>
                <a:extLst>
                  <a:ext uri="{0D108BD9-81ED-4DB2-BD59-A6C34878D82A}">
                    <a16:rowId xmlns:a16="http://schemas.microsoft.com/office/drawing/2014/main" val="4294281023"/>
                  </a:ext>
                </a:extLst>
              </a:tr>
              <a:tr h="1051845">
                <a:tc>
                  <a:txBody>
                    <a:bodyPr/>
                    <a:lstStyle/>
                    <a:p>
                      <a:r>
                        <a:rPr lang="en-US" dirty="0"/>
                        <a:t>COMPUTERS &amp; INDUSTRIAL ENGINEERING</a:t>
                      </a:r>
                    </a:p>
                    <a:p>
                      <a:endParaRPr lang="en-US" dirty="0"/>
                    </a:p>
                  </a:txBody>
                  <a:tcPr/>
                </a:tc>
                <a:tc>
                  <a:txBody>
                    <a:bodyPr/>
                    <a:lstStyle/>
                    <a:p>
                      <a:r>
                        <a:rPr lang="en-US" dirty="0"/>
                        <a:t>Science Citation Index Expanded</a:t>
                      </a:r>
                    </a:p>
                  </a:txBody>
                  <a:tcPr/>
                </a:tc>
                <a:extLst>
                  <a:ext uri="{0D108BD9-81ED-4DB2-BD59-A6C34878D82A}">
                    <a16:rowId xmlns:a16="http://schemas.microsoft.com/office/drawing/2014/main" val="635334599"/>
                  </a:ext>
                </a:extLst>
              </a:tr>
            </a:tbl>
          </a:graphicData>
        </a:graphic>
      </p:graphicFrame>
      <p:pic>
        <p:nvPicPr>
          <p:cNvPr id="4" name="Picture 3" descr="A screenshot of a computer&#10;&#10;Description automatically generated with medium confidence">
            <a:extLst>
              <a:ext uri="{FF2B5EF4-FFF2-40B4-BE49-F238E27FC236}">
                <a16:creationId xmlns:a16="http://schemas.microsoft.com/office/drawing/2014/main" id="{20941085-9BCA-7D82-A3B8-8294722B3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6871" y="1"/>
            <a:ext cx="6632552" cy="5924766"/>
          </a:xfrm>
          <a:prstGeom prst="rect">
            <a:avLst/>
          </a:prstGeom>
        </p:spPr>
      </p:pic>
      <p:graphicFrame>
        <p:nvGraphicFramePr>
          <p:cNvPr id="5" name="Table 5">
            <a:extLst>
              <a:ext uri="{FF2B5EF4-FFF2-40B4-BE49-F238E27FC236}">
                <a16:creationId xmlns:a16="http://schemas.microsoft.com/office/drawing/2014/main" id="{55E517AD-AC6E-E498-DAF5-4A813FAB1628}"/>
              </a:ext>
            </a:extLst>
          </p:cNvPr>
          <p:cNvGraphicFramePr>
            <a:graphicFrameLocks noGrp="1"/>
          </p:cNvGraphicFramePr>
          <p:nvPr>
            <p:extLst>
              <p:ext uri="{D42A27DB-BD31-4B8C-83A1-F6EECF244321}">
                <p14:modId xmlns:p14="http://schemas.microsoft.com/office/powerpoint/2010/main" val="2216703470"/>
              </p:ext>
            </p:extLst>
          </p:nvPr>
        </p:nvGraphicFramePr>
        <p:xfrm>
          <a:off x="88044" y="887154"/>
          <a:ext cx="5444473" cy="5147886"/>
        </p:xfrm>
        <a:graphic>
          <a:graphicData uri="http://schemas.openxmlformats.org/drawingml/2006/table">
            <a:tbl>
              <a:tblPr firstRow="1" bandRow="1">
                <a:tableStyleId>{5C22544A-7EE6-4342-B048-85BDC9FD1C3A}</a:tableStyleId>
              </a:tblPr>
              <a:tblGrid>
                <a:gridCol w="1504782">
                  <a:extLst>
                    <a:ext uri="{9D8B030D-6E8A-4147-A177-3AD203B41FA5}">
                      <a16:colId xmlns:a16="http://schemas.microsoft.com/office/drawing/2014/main" val="1558309698"/>
                    </a:ext>
                  </a:extLst>
                </a:gridCol>
                <a:gridCol w="3939691">
                  <a:extLst>
                    <a:ext uri="{9D8B030D-6E8A-4147-A177-3AD203B41FA5}">
                      <a16:colId xmlns:a16="http://schemas.microsoft.com/office/drawing/2014/main" val="3471288598"/>
                    </a:ext>
                  </a:extLst>
                </a:gridCol>
              </a:tblGrid>
              <a:tr h="1486573">
                <a:tc>
                  <a:txBody>
                    <a:bodyPr/>
                    <a:lstStyle/>
                    <a:p>
                      <a:r>
                        <a:rPr lang="tr-TR" b="0" i="0" dirty="0" err="1">
                          <a:solidFill>
                            <a:srgbClr val="374151"/>
                          </a:solidFill>
                          <a:effectLst/>
                          <a:latin typeface="Söhne"/>
                        </a:rPr>
                        <a:t>Friends</a:t>
                      </a:r>
                      <a:endParaRPr lang="en-US" dirty="0"/>
                    </a:p>
                  </a:txBody>
                  <a:tcPr/>
                </a:tc>
                <a:tc>
                  <a:txBody>
                    <a:bodyPr/>
                    <a:lstStyle/>
                    <a:p>
                      <a:r>
                        <a:rPr lang="tr-TR" dirty="0"/>
                        <a:t>R</a:t>
                      </a:r>
                      <a:r>
                        <a:rPr lang="en-US" dirty="0" err="1"/>
                        <a:t>epresents</a:t>
                      </a:r>
                      <a:r>
                        <a:rPr lang="en-US" dirty="0"/>
                        <a:t> the number of friends a student has on social media</a:t>
                      </a:r>
                    </a:p>
                  </a:txBody>
                  <a:tcPr/>
                </a:tc>
                <a:extLst>
                  <a:ext uri="{0D108BD9-81ED-4DB2-BD59-A6C34878D82A}">
                    <a16:rowId xmlns:a16="http://schemas.microsoft.com/office/drawing/2014/main" val="2057128956"/>
                  </a:ext>
                </a:extLst>
              </a:tr>
              <a:tr h="995575">
                <a:tc>
                  <a:txBody>
                    <a:bodyPr/>
                    <a:lstStyle/>
                    <a:p>
                      <a:r>
                        <a:rPr lang="tr-TR" dirty="0" err="1"/>
                        <a:t>Groups</a:t>
                      </a:r>
                      <a:endParaRPr lang="en-US" dirty="0"/>
                    </a:p>
                  </a:txBody>
                  <a:tcPr/>
                </a:tc>
                <a:tc>
                  <a:txBody>
                    <a:bodyPr/>
                    <a:lstStyle/>
                    <a:p>
                      <a:r>
                        <a:rPr lang="tr-TR" dirty="0"/>
                        <a:t>I</a:t>
                      </a:r>
                      <a:r>
                        <a:rPr lang="en-US" dirty="0" err="1"/>
                        <a:t>ndicates</a:t>
                      </a:r>
                      <a:r>
                        <a:rPr lang="en-US" dirty="0"/>
                        <a:t> the number of social media groups a student belongs to</a:t>
                      </a:r>
                    </a:p>
                  </a:txBody>
                  <a:tcPr/>
                </a:tc>
                <a:extLst>
                  <a:ext uri="{0D108BD9-81ED-4DB2-BD59-A6C34878D82A}">
                    <a16:rowId xmlns:a16="http://schemas.microsoft.com/office/drawing/2014/main" val="1375903718"/>
                  </a:ext>
                </a:extLst>
              </a:tr>
              <a:tr h="1332869">
                <a:tc>
                  <a:txBody>
                    <a:bodyPr/>
                    <a:lstStyle/>
                    <a:p>
                      <a:r>
                        <a:rPr lang="tr-TR" dirty="0" err="1"/>
                        <a:t>Notifications</a:t>
                      </a:r>
                      <a:endParaRPr lang="en-US" dirty="0"/>
                    </a:p>
                  </a:txBody>
                  <a:tcPr/>
                </a:tc>
                <a:tc>
                  <a:txBody>
                    <a:bodyPr/>
                    <a:lstStyle/>
                    <a:p>
                      <a:r>
                        <a:rPr lang="tr-TR" dirty="0"/>
                        <a:t>R</a:t>
                      </a:r>
                      <a:r>
                        <a:rPr lang="en-US" dirty="0" err="1"/>
                        <a:t>epresents</a:t>
                      </a:r>
                      <a:r>
                        <a:rPr lang="en-US" dirty="0"/>
                        <a:t> the number of times a student checks notifications on social media daily</a:t>
                      </a:r>
                    </a:p>
                  </a:txBody>
                  <a:tcPr/>
                </a:tc>
                <a:extLst>
                  <a:ext uri="{0D108BD9-81ED-4DB2-BD59-A6C34878D82A}">
                    <a16:rowId xmlns:a16="http://schemas.microsoft.com/office/drawing/2014/main" val="2648453638"/>
                  </a:ext>
                </a:extLst>
              </a:tr>
              <a:tr h="1332869">
                <a:tc>
                  <a:txBody>
                    <a:bodyPr/>
                    <a:lstStyle/>
                    <a:p>
                      <a:r>
                        <a:rPr lang="tr-TR" dirty="0"/>
                        <a:t>GPA</a:t>
                      </a:r>
                      <a:endParaRPr lang="en-US" dirty="0"/>
                    </a:p>
                  </a:txBody>
                  <a:tcPr/>
                </a:tc>
                <a:tc>
                  <a:txBody>
                    <a:bodyPr/>
                    <a:lstStyle/>
                    <a:p>
                      <a:r>
                        <a:rPr lang="en-US" dirty="0"/>
                        <a:t>Grade Point Average of the student, which serves as a measure of their academic performance</a:t>
                      </a:r>
                    </a:p>
                  </a:txBody>
                  <a:tcPr/>
                </a:tc>
                <a:extLst>
                  <a:ext uri="{0D108BD9-81ED-4DB2-BD59-A6C34878D82A}">
                    <a16:rowId xmlns:a16="http://schemas.microsoft.com/office/drawing/2014/main" val="323169105"/>
                  </a:ext>
                </a:extLst>
              </a:tr>
            </a:tbl>
          </a:graphicData>
        </a:graphic>
      </p:graphicFrame>
    </p:spTree>
    <p:extLst>
      <p:ext uri="{BB962C8B-B14F-4D97-AF65-F5344CB8AC3E}">
        <p14:creationId xmlns:p14="http://schemas.microsoft.com/office/powerpoint/2010/main" val="106735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aphicFrame>
        <p:nvGraphicFramePr>
          <p:cNvPr id="21" name="Content Placeholder 7">
            <a:extLst>
              <a:ext uri="{FF2B5EF4-FFF2-40B4-BE49-F238E27FC236}">
                <a16:creationId xmlns:a16="http://schemas.microsoft.com/office/drawing/2014/main" id="{D59ACD95-4190-C677-DCBB-801409E763FE}"/>
              </a:ext>
            </a:extLst>
          </p:cNvPr>
          <p:cNvGraphicFramePr>
            <a:graphicFrameLocks noGrp="1"/>
          </p:cNvGraphicFramePr>
          <p:nvPr>
            <p:ph idx="1"/>
            <p:extLst>
              <p:ext uri="{D42A27DB-BD31-4B8C-83A1-F6EECF244321}">
                <p14:modId xmlns:p14="http://schemas.microsoft.com/office/powerpoint/2010/main" val="571300515"/>
              </p:ext>
            </p:extLst>
          </p:nvPr>
        </p:nvGraphicFramePr>
        <p:xfrm>
          <a:off x="-12429" y="54460"/>
          <a:ext cx="6575602" cy="4597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aphicFrame>
        <p:nvGraphicFramePr>
          <p:cNvPr id="3" name="Table 3">
            <a:extLst>
              <a:ext uri="{FF2B5EF4-FFF2-40B4-BE49-F238E27FC236}">
                <a16:creationId xmlns:a16="http://schemas.microsoft.com/office/drawing/2014/main" id="{B0837493-963B-73AA-5F74-4E03A9ECF1B9}"/>
              </a:ext>
            </a:extLst>
          </p:cNvPr>
          <p:cNvGraphicFramePr>
            <a:graphicFrameLocks noGrp="1"/>
          </p:cNvGraphicFramePr>
          <p:nvPr>
            <p:extLst>
              <p:ext uri="{D42A27DB-BD31-4B8C-83A1-F6EECF244321}">
                <p14:modId xmlns:p14="http://schemas.microsoft.com/office/powerpoint/2010/main" val="848772700"/>
              </p:ext>
            </p:extLst>
          </p:nvPr>
        </p:nvGraphicFramePr>
        <p:xfrm>
          <a:off x="5716873" y="0"/>
          <a:ext cx="6632552" cy="6035040"/>
        </p:xfrm>
        <a:graphic>
          <a:graphicData uri="http://schemas.openxmlformats.org/drawingml/2006/table">
            <a:tbl>
              <a:tblPr firstRow="1" bandRow="1">
                <a:tableStyleId>{5C22544A-7EE6-4342-B048-85BDC9FD1C3A}</a:tableStyleId>
              </a:tblPr>
              <a:tblGrid>
                <a:gridCol w="2489950">
                  <a:extLst>
                    <a:ext uri="{9D8B030D-6E8A-4147-A177-3AD203B41FA5}">
                      <a16:colId xmlns:a16="http://schemas.microsoft.com/office/drawing/2014/main" val="3030830275"/>
                    </a:ext>
                  </a:extLst>
                </a:gridCol>
                <a:gridCol w="4142602">
                  <a:extLst>
                    <a:ext uri="{9D8B030D-6E8A-4147-A177-3AD203B41FA5}">
                      <a16:colId xmlns:a16="http://schemas.microsoft.com/office/drawing/2014/main" val="601154181"/>
                    </a:ext>
                  </a:extLst>
                </a:gridCol>
              </a:tblGrid>
              <a:tr h="5663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dirty="0"/>
                        <a:t>Name of </a:t>
                      </a:r>
                      <a:r>
                        <a:rPr lang="tr-TR" dirty="0" err="1"/>
                        <a:t>Journals</a:t>
                      </a:r>
                      <a:endParaRPr lang="en-US" dirty="0"/>
                    </a:p>
                    <a:p>
                      <a:endParaRPr lang="en-US" dirty="0"/>
                    </a:p>
                  </a:txBody>
                  <a:tcPr/>
                </a:tc>
                <a:tc>
                  <a:txBody>
                    <a:bodyPr/>
                    <a:lstStyle/>
                    <a:p>
                      <a:r>
                        <a:rPr lang="en-US" dirty="0"/>
                        <a:t>Web of Science Core Collection</a:t>
                      </a:r>
                    </a:p>
                  </a:txBody>
                  <a:tcPr/>
                </a:tc>
                <a:extLst>
                  <a:ext uri="{0D108BD9-81ED-4DB2-BD59-A6C34878D82A}">
                    <a16:rowId xmlns:a16="http://schemas.microsoft.com/office/drawing/2014/main" val="3974959491"/>
                  </a:ext>
                </a:extLst>
              </a:tr>
              <a:tr h="566378">
                <a:tc>
                  <a:txBody>
                    <a:bodyPr/>
                    <a:lstStyle/>
                    <a:p>
                      <a:r>
                        <a:rPr lang="en-US" dirty="0"/>
                        <a:t>Computers &amp; Operations Research</a:t>
                      </a:r>
                    </a:p>
                  </a:txBody>
                  <a:tcPr/>
                </a:tc>
                <a:tc>
                  <a:txBody>
                    <a:bodyPr/>
                    <a:lstStyle/>
                    <a:p>
                      <a:r>
                        <a:rPr lang="en-US" dirty="0"/>
                        <a:t>Science Citation Index Expanded</a:t>
                      </a:r>
                    </a:p>
                  </a:txBody>
                  <a:tcPr/>
                </a:tc>
                <a:extLst>
                  <a:ext uri="{0D108BD9-81ED-4DB2-BD59-A6C34878D82A}">
                    <a16:rowId xmlns:a16="http://schemas.microsoft.com/office/drawing/2014/main" val="1648690715"/>
                  </a:ext>
                </a:extLst>
              </a:tr>
              <a:tr h="809112">
                <a:tc>
                  <a:txBody>
                    <a:bodyPr/>
                    <a:lstStyle/>
                    <a:p>
                      <a:r>
                        <a:rPr lang="en-US" dirty="0"/>
                        <a:t>European Journal of Operational Research</a:t>
                      </a:r>
                    </a:p>
                    <a:p>
                      <a:endParaRPr lang="en-US" dirty="0"/>
                    </a:p>
                  </a:txBody>
                  <a:tcPr/>
                </a:tc>
                <a:tc>
                  <a:txBody>
                    <a:bodyPr/>
                    <a:lstStyle/>
                    <a:p>
                      <a:r>
                        <a:rPr lang="en-US" dirty="0"/>
                        <a:t>Science Citation Index Expanded</a:t>
                      </a:r>
                    </a:p>
                  </a:txBody>
                  <a:tcPr/>
                </a:tc>
                <a:extLst>
                  <a:ext uri="{0D108BD9-81ED-4DB2-BD59-A6C34878D82A}">
                    <a16:rowId xmlns:a16="http://schemas.microsoft.com/office/drawing/2014/main" val="4074645896"/>
                  </a:ext>
                </a:extLst>
              </a:tr>
              <a:tr h="809112">
                <a:tc>
                  <a:txBody>
                    <a:bodyPr/>
                    <a:lstStyle/>
                    <a:p>
                      <a:r>
                        <a:rPr lang="en-US" dirty="0"/>
                        <a:t>IEEE Transactions on Cybernetics</a:t>
                      </a:r>
                    </a:p>
                    <a:p>
                      <a:endParaRPr lang="en-US" dirty="0"/>
                    </a:p>
                  </a:txBody>
                  <a:tcPr/>
                </a:tc>
                <a:tc>
                  <a:txBody>
                    <a:bodyPr/>
                    <a:lstStyle/>
                    <a:p>
                      <a:r>
                        <a:rPr lang="en-US" dirty="0"/>
                        <a:t>Science Citation Index Expanded</a:t>
                      </a:r>
                    </a:p>
                    <a:p>
                      <a:endParaRPr lang="en-US" dirty="0"/>
                    </a:p>
                  </a:txBody>
                  <a:tcPr/>
                </a:tc>
                <a:extLst>
                  <a:ext uri="{0D108BD9-81ED-4DB2-BD59-A6C34878D82A}">
                    <a16:rowId xmlns:a16="http://schemas.microsoft.com/office/drawing/2014/main" val="3227433993"/>
                  </a:ext>
                </a:extLst>
              </a:tr>
              <a:tr h="1537312">
                <a:tc>
                  <a:txBody>
                    <a:bodyPr/>
                    <a:lstStyle/>
                    <a:p>
                      <a:r>
                        <a:rPr lang="en-US" dirty="0"/>
                        <a:t>JOURNAL OF KING SAUD UNIVERSITY-COMPUTER AND INFORMATION SCIENCES</a:t>
                      </a:r>
                    </a:p>
                    <a:p>
                      <a:endParaRPr lang="en-US" dirty="0"/>
                    </a:p>
                  </a:txBody>
                  <a:tcPr/>
                </a:tc>
                <a:tc>
                  <a:txBody>
                    <a:bodyPr/>
                    <a:lstStyle/>
                    <a:p>
                      <a:r>
                        <a:rPr lang="en-US" dirty="0"/>
                        <a:t>Science Citation Index Expanded</a:t>
                      </a:r>
                    </a:p>
                  </a:txBody>
                  <a:tcPr/>
                </a:tc>
                <a:extLst>
                  <a:ext uri="{0D108BD9-81ED-4DB2-BD59-A6C34878D82A}">
                    <a16:rowId xmlns:a16="http://schemas.microsoft.com/office/drawing/2014/main" val="4294281023"/>
                  </a:ext>
                </a:extLst>
              </a:tr>
              <a:tr h="1051845">
                <a:tc>
                  <a:txBody>
                    <a:bodyPr/>
                    <a:lstStyle/>
                    <a:p>
                      <a:r>
                        <a:rPr lang="en-US" dirty="0"/>
                        <a:t>COMPUTERS &amp; INDUSTRIAL ENGINEERING</a:t>
                      </a:r>
                    </a:p>
                    <a:p>
                      <a:endParaRPr lang="en-US" dirty="0"/>
                    </a:p>
                  </a:txBody>
                  <a:tcPr/>
                </a:tc>
                <a:tc>
                  <a:txBody>
                    <a:bodyPr/>
                    <a:lstStyle/>
                    <a:p>
                      <a:r>
                        <a:rPr lang="en-US" dirty="0"/>
                        <a:t>Science Citation Index Expanded</a:t>
                      </a:r>
                    </a:p>
                  </a:txBody>
                  <a:tcPr/>
                </a:tc>
                <a:extLst>
                  <a:ext uri="{0D108BD9-81ED-4DB2-BD59-A6C34878D82A}">
                    <a16:rowId xmlns:a16="http://schemas.microsoft.com/office/drawing/2014/main" val="635334599"/>
                  </a:ext>
                </a:extLst>
              </a:tr>
            </a:tbl>
          </a:graphicData>
        </a:graphic>
      </p:graphicFrame>
      <p:pic>
        <p:nvPicPr>
          <p:cNvPr id="6" name="Picture 5" descr="A screenshot of a computer program&#10;&#10;Description automatically generated with medium confidence">
            <a:extLst>
              <a:ext uri="{FF2B5EF4-FFF2-40B4-BE49-F238E27FC236}">
                <a16:creationId xmlns:a16="http://schemas.microsoft.com/office/drawing/2014/main" id="{A7FD81D4-5C4E-870C-77E6-B68E3F45A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6872" y="9829"/>
            <a:ext cx="6635599" cy="6420468"/>
          </a:xfrm>
          <a:prstGeom prst="rect">
            <a:avLst/>
          </a:prstGeom>
        </p:spPr>
      </p:pic>
    </p:spTree>
    <p:extLst>
      <p:ext uri="{BB962C8B-B14F-4D97-AF65-F5344CB8AC3E}">
        <p14:creationId xmlns:p14="http://schemas.microsoft.com/office/powerpoint/2010/main" val="2851246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30" y="54460"/>
            <a:ext cx="6039603" cy="4547037"/>
          </a:xfrm>
        </p:spPr>
        <p:txBody>
          <a:bodyPr>
            <a:normAutofit/>
          </a:bodyPr>
          <a:lstStyle/>
          <a:p>
            <a:pPr marL="0" marR="0" indent="0">
              <a:lnSpc>
                <a:spcPct val="107000"/>
              </a:lnSpc>
              <a:spcBef>
                <a:spcPts val="0"/>
              </a:spcBef>
              <a:spcAft>
                <a:spcPts val="800"/>
              </a:spcAft>
              <a:buNone/>
            </a:pP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DATA DESCRIBE</a:t>
            </a:r>
          </a:p>
          <a:p>
            <a:pPr marL="0" marR="0" indent="0">
              <a:lnSpc>
                <a:spcPct val="107000"/>
              </a:lnSpc>
              <a:spcBef>
                <a:spcPts val="0"/>
              </a:spcBef>
              <a:spcAft>
                <a:spcPts val="800"/>
              </a:spcAft>
              <a:buNone/>
            </a:pPr>
            <a:endParaRPr lang="tr-TR"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en-US"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6872" y="-4"/>
            <a:ext cx="6349125" cy="6575321"/>
          </a:xfrm>
          <a:prstGeom prst="rect">
            <a:avLst/>
          </a:prstGeom>
        </p:spPr>
      </p:pic>
      <p:graphicFrame>
        <p:nvGraphicFramePr>
          <p:cNvPr id="2" name="Table 3">
            <a:extLst>
              <a:ext uri="{FF2B5EF4-FFF2-40B4-BE49-F238E27FC236}">
                <a16:creationId xmlns:a16="http://schemas.microsoft.com/office/drawing/2014/main" id="{6A371078-11E3-477C-7A3A-B735F0D68568}"/>
              </a:ext>
            </a:extLst>
          </p:cNvPr>
          <p:cNvGraphicFramePr>
            <a:graphicFrameLocks noGrp="1"/>
          </p:cNvGraphicFramePr>
          <p:nvPr>
            <p:extLst>
              <p:ext uri="{D42A27DB-BD31-4B8C-83A1-F6EECF244321}">
                <p14:modId xmlns:p14="http://schemas.microsoft.com/office/powerpoint/2010/main" val="918052130"/>
              </p:ext>
            </p:extLst>
          </p:nvPr>
        </p:nvGraphicFramePr>
        <p:xfrm>
          <a:off x="157427" y="766916"/>
          <a:ext cx="5433442" cy="5808401"/>
        </p:xfrm>
        <a:graphic>
          <a:graphicData uri="http://schemas.openxmlformats.org/drawingml/2006/table">
            <a:tbl>
              <a:tblPr firstRow="1" bandRow="1">
                <a:tableStyleId>{5C22544A-7EE6-4342-B048-85BDC9FD1C3A}</a:tableStyleId>
              </a:tblPr>
              <a:tblGrid>
                <a:gridCol w="1239612">
                  <a:extLst>
                    <a:ext uri="{9D8B030D-6E8A-4147-A177-3AD203B41FA5}">
                      <a16:colId xmlns:a16="http://schemas.microsoft.com/office/drawing/2014/main" val="2408991932"/>
                    </a:ext>
                  </a:extLst>
                </a:gridCol>
                <a:gridCol w="4193830">
                  <a:extLst>
                    <a:ext uri="{9D8B030D-6E8A-4147-A177-3AD203B41FA5}">
                      <a16:colId xmlns:a16="http://schemas.microsoft.com/office/drawing/2014/main" val="2003379760"/>
                    </a:ext>
                  </a:extLst>
                </a:gridCol>
              </a:tblGrid>
              <a:tr h="2849833">
                <a:tc>
                  <a:txBody>
                    <a:bodyPr/>
                    <a:lstStyle/>
                    <a:p>
                      <a:r>
                        <a:rPr lang="tr-TR" dirty="0"/>
                        <a:t>Age </a:t>
                      </a:r>
                      <a:r>
                        <a:rPr lang="tr-TR" dirty="0" err="1"/>
                        <a:t>Group</a:t>
                      </a:r>
                      <a:endParaRPr lang="tr-TR" dirty="0"/>
                    </a:p>
                    <a:p>
                      <a:endParaRPr lang="en-US" dirty="0"/>
                    </a:p>
                  </a:txBody>
                  <a:tcPr/>
                </a:tc>
                <a:tc>
                  <a:txBody>
                    <a:bodyPr/>
                    <a:lstStyle/>
                    <a:p>
                      <a:r>
                        <a:rPr lang="en-US" dirty="0"/>
                        <a:t>The mean age group is approximately 1.84, which suggests that the majority of students in the sample are below 30 years old. The minimum age group is 1, indicating the presence of individuals aged 20 years or below, and the maximum age group is 3, representing individuals above 30 years.</a:t>
                      </a:r>
                    </a:p>
                  </a:txBody>
                  <a:tcPr/>
                </a:tc>
                <a:extLst>
                  <a:ext uri="{0D108BD9-81ED-4DB2-BD59-A6C34878D82A}">
                    <a16:rowId xmlns:a16="http://schemas.microsoft.com/office/drawing/2014/main" val="422881608"/>
                  </a:ext>
                </a:extLst>
              </a:tr>
              <a:tr h="1211896">
                <a:tc>
                  <a:txBody>
                    <a:bodyPr/>
                    <a:lstStyle/>
                    <a:p>
                      <a:r>
                        <a:rPr lang="tr-TR" dirty="0" err="1"/>
                        <a:t>Gender</a:t>
                      </a:r>
                      <a:endParaRPr lang="tr-TR" dirty="0"/>
                    </a:p>
                    <a:p>
                      <a:endParaRPr lang="en-US" dirty="0"/>
                    </a:p>
                  </a:txBody>
                  <a:tcPr/>
                </a:tc>
                <a:tc>
                  <a:txBody>
                    <a:bodyPr/>
                    <a:lstStyle/>
                    <a:p>
                      <a:r>
                        <a:rPr lang="en-US" dirty="0"/>
                        <a:t>The mean gender value is around 1.56, indicating a slight skew towards male participants.</a:t>
                      </a:r>
                    </a:p>
                  </a:txBody>
                  <a:tcPr/>
                </a:tc>
                <a:extLst>
                  <a:ext uri="{0D108BD9-81ED-4DB2-BD59-A6C34878D82A}">
                    <a16:rowId xmlns:a16="http://schemas.microsoft.com/office/drawing/2014/main" val="999413523"/>
                  </a:ext>
                </a:extLst>
              </a:tr>
              <a:tr h="1746672">
                <a:tc>
                  <a:txBody>
                    <a:bodyPr/>
                    <a:lstStyle/>
                    <a:p>
                      <a:r>
                        <a:rPr lang="tr-TR" dirty="0"/>
                        <a:t>Level</a:t>
                      </a:r>
                      <a:endParaRPr lang="en-US" dirty="0"/>
                    </a:p>
                  </a:txBody>
                  <a:tcPr/>
                </a:tc>
                <a:tc>
                  <a:txBody>
                    <a:bodyPr/>
                    <a:lstStyle/>
                    <a:p>
                      <a:r>
                        <a:rPr lang="en-US" dirty="0"/>
                        <a:t>The mean level is approximately 2.64, suggesting that the majority of students are in the 300 or 400 levels. The minimum level is 1 (100 level), and the maximum level is 4 (400 level).</a:t>
                      </a:r>
                    </a:p>
                  </a:txBody>
                  <a:tcPr/>
                </a:tc>
                <a:extLst>
                  <a:ext uri="{0D108BD9-81ED-4DB2-BD59-A6C34878D82A}">
                    <a16:rowId xmlns:a16="http://schemas.microsoft.com/office/drawing/2014/main" val="2641000747"/>
                  </a:ext>
                </a:extLst>
              </a:tr>
            </a:tbl>
          </a:graphicData>
        </a:graphic>
      </p:graphicFrame>
    </p:spTree>
    <p:extLst>
      <p:ext uri="{BB962C8B-B14F-4D97-AF65-F5344CB8AC3E}">
        <p14:creationId xmlns:p14="http://schemas.microsoft.com/office/powerpoint/2010/main" val="2616229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30" y="54460"/>
            <a:ext cx="6039603" cy="4547037"/>
          </a:xfrm>
        </p:spPr>
        <p:txBody>
          <a:bodyPr>
            <a:normAutofit/>
          </a:bodyPr>
          <a:lstStyle/>
          <a:p>
            <a:pPr marL="0" marR="0" indent="0">
              <a:lnSpc>
                <a:spcPct val="107000"/>
              </a:lnSpc>
              <a:spcBef>
                <a:spcPts val="0"/>
              </a:spcBef>
              <a:spcAft>
                <a:spcPts val="800"/>
              </a:spcAft>
              <a:buNone/>
            </a:pP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DATA DESCRIBE</a:t>
            </a:r>
          </a:p>
          <a:p>
            <a:pPr marL="0" marR="0" indent="0">
              <a:lnSpc>
                <a:spcPct val="107000"/>
              </a:lnSpc>
              <a:spcBef>
                <a:spcPts val="0"/>
              </a:spcBef>
              <a:spcAft>
                <a:spcPts val="800"/>
              </a:spcAft>
              <a:buNone/>
            </a:pPr>
            <a:endParaRPr lang="tr-TR"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en-US"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aphicFrame>
        <p:nvGraphicFramePr>
          <p:cNvPr id="3" name="Table 3">
            <a:extLst>
              <a:ext uri="{FF2B5EF4-FFF2-40B4-BE49-F238E27FC236}">
                <a16:creationId xmlns:a16="http://schemas.microsoft.com/office/drawing/2014/main" id="{B0837493-963B-73AA-5F74-4E03A9ECF1B9}"/>
              </a:ext>
            </a:extLst>
          </p:cNvPr>
          <p:cNvGraphicFramePr>
            <a:graphicFrameLocks noGrp="1"/>
          </p:cNvGraphicFramePr>
          <p:nvPr/>
        </p:nvGraphicFramePr>
        <p:xfrm>
          <a:off x="5716873" y="0"/>
          <a:ext cx="6632552" cy="6035040"/>
        </p:xfrm>
        <a:graphic>
          <a:graphicData uri="http://schemas.openxmlformats.org/drawingml/2006/table">
            <a:tbl>
              <a:tblPr firstRow="1" bandRow="1">
                <a:tableStyleId>{5C22544A-7EE6-4342-B048-85BDC9FD1C3A}</a:tableStyleId>
              </a:tblPr>
              <a:tblGrid>
                <a:gridCol w="2489950">
                  <a:extLst>
                    <a:ext uri="{9D8B030D-6E8A-4147-A177-3AD203B41FA5}">
                      <a16:colId xmlns:a16="http://schemas.microsoft.com/office/drawing/2014/main" val="3030830275"/>
                    </a:ext>
                  </a:extLst>
                </a:gridCol>
                <a:gridCol w="4142602">
                  <a:extLst>
                    <a:ext uri="{9D8B030D-6E8A-4147-A177-3AD203B41FA5}">
                      <a16:colId xmlns:a16="http://schemas.microsoft.com/office/drawing/2014/main" val="601154181"/>
                    </a:ext>
                  </a:extLst>
                </a:gridCol>
              </a:tblGrid>
              <a:tr h="5663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dirty="0"/>
                        <a:t>Name of </a:t>
                      </a:r>
                      <a:r>
                        <a:rPr lang="tr-TR" dirty="0" err="1"/>
                        <a:t>Journals</a:t>
                      </a:r>
                      <a:endParaRPr lang="en-US" dirty="0"/>
                    </a:p>
                    <a:p>
                      <a:endParaRPr lang="en-US" dirty="0"/>
                    </a:p>
                  </a:txBody>
                  <a:tcPr/>
                </a:tc>
                <a:tc>
                  <a:txBody>
                    <a:bodyPr/>
                    <a:lstStyle/>
                    <a:p>
                      <a:r>
                        <a:rPr lang="en-US" dirty="0"/>
                        <a:t>Web of Science Core Collection</a:t>
                      </a:r>
                    </a:p>
                  </a:txBody>
                  <a:tcPr/>
                </a:tc>
                <a:extLst>
                  <a:ext uri="{0D108BD9-81ED-4DB2-BD59-A6C34878D82A}">
                    <a16:rowId xmlns:a16="http://schemas.microsoft.com/office/drawing/2014/main" val="3974959491"/>
                  </a:ext>
                </a:extLst>
              </a:tr>
              <a:tr h="566378">
                <a:tc>
                  <a:txBody>
                    <a:bodyPr/>
                    <a:lstStyle/>
                    <a:p>
                      <a:r>
                        <a:rPr lang="en-US" dirty="0"/>
                        <a:t>Computers &amp; Operations Research</a:t>
                      </a:r>
                    </a:p>
                  </a:txBody>
                  <a:tcPr/>
                </a:tc>
                <a:tc>
                  <a:txBody>
                    <a:bodyPr/>
                    <a:lstStyle/>
                    <a:p>
                      <a:r>
                        <a:rPr lang="en-US" dirty="0"/>
                        <a:t>Science Citation Index Expanded</a:t>
                      </a:r>
                    </a:p>
                  </a:txBody>
                  <a:tcPr/>
                </a:tc>
                <a:extLst>
                  <a:ext uri="{0D108BD9-81ED-4DB2-BD59-A6C34878D82A}">
                    <a16:rowId xmlns:a16="http://schemas.microsoft.com/office/drawing/2014/main" val="1648690715"/>
                  </a:ext>
                </a:extLst>
              </a:tr>
              <a:tr h="809112">
                <a:tc>
                  <a:txBody>
                    <a:bodyPr/>
                    <a:lstStyle/>
                    <a:p>
                      <a:r>
                        <a:rPr lang="en-US" dirty="0"/>
                        <a:t>European Journal of Operational Research</a:t>
                      </a:r>
                    </a:p>
                    <a:p>
                      <a:endParaRPr lang="en-US" dirty="0"/>
                    </a:p>
                  </a:txBody>
                  <a:tcPr/>
                </a:tc>
                <a:tc>
                  <a:txBody>
                    <a:bodyPr/>
                    <a:lstStyle/>
                    <a:p>
                      <a:r>
                        <a:rPr lang="en-US" dirty="0"/>
                        <a:t>Science Citation Index Expanded</a:t>
                      </a:r>
                    </a:p>
                  </a:txBody>
                  <a:tcPr/>
                </a:tc>
                <a:extLst>
                  <a:ext uri="{0D108BD9-81ED-4DB2-BD59-A6C34878D82A}">
                    <a16:rowId xmlns:a16="http://schemas.microsoft.com/office/drawing/2014/main" val="4074645896"/>
                  </a:ext>
                </a:extLst>
              </a:tr>
              <a:tr h="809112">
                <a:tc>
                  <a:txBody>
                    <a:bodyPr/>
                    <a:lstStyle/>
                    <a:p>
                      <a:r>
                        <a:rPr lang="en-US" dirty="0"/>
                        <a:t>IEEE Transactions on Cybernetics</a:t>
                      </a:r>
                    </a:p>
                    <a:p>
                      <a:endParaRPr lang="en-US" dirty="0"/>
                    </a:p>
                  </a:txBody>
                  <a:tcPr/>
                </a:tc>
                <a:tc>
                  <a:txBody>
                    <a:bodyPr/>
                    <a:lstStyle/>
                    <a:p>
                      <a:r>
                        <a:rPr lang="en-US" dirty="0"/>
                        <a:t>Science Citation Index Expanded</a:t>
                      </a:r>
                    </a:p>
                    <a:p>
                      <a:endParaRPr lang="en-US" dirty="0"/>
                    </a:p>
                  </a:txBody>
                  <a:tcPr/>
                </a:tc>
                <a:extLst>
                  <a:ext uri="{0D108BD9-81ED-4DB2-BD59-A6C34878D82A}">
                    <a16:rowId xmlns:a16="http://schemas.microsoft.com/office/drawing/2014/main" val="3227433993"/>
                  </a:ext>
                </a:extLst>
              </a:tr>
              <a:tr h="1537312">
                <a:tc>
                  <a:txBody>
                    <a:bodyPr/>
                    <a:lstStyle/>
                    <a:p>
                      <a:r>
                        <a:rPr lang="en-US" dirty="0"/>
                        <a:t>JOURNAL OF KING SAUD UNIVERSITY-COMPUTER AND INFORMATION SCIENCES</a:t>
                      </a:r>
                    </a:p>
                    <a:p>
                      <a:endParaRPr lang="en-US" dirty="0"/>
                    </a:p>
                  </a:txBody>
                  <a:tcPr/>
                </a:tc>
                <a:tc>
                  <a:txBody>
                    <a:bodyPr/>
                    <a:lstStyle/>
                    <a:p>
                      <a:r>
                        <a:rPr lang="en-US" dirty="0"/>
                        <a:t>Science Citation Index Expanded</a:t>
                      </a:r>
                    </a:p>
                  </a:txBody>
                  <a:tcPr/>
                </a:tc>
                <a:extLst>
                  <a:ext uri="{0D108BD9-81ED-4DB2-BD59-A6C34878D82A}">
                    <a16:rowId xmlns:a16="http://schemas.microsoft.com/office/drawing/2014/main" val="4294281023"/>
                  </a:ext>
                </a:extLst>
              </a:tr>
              <a:tr h="1051845">
                <a:tc>
                  <a:txBody>
                    <a:bodyPr/>
                    <a:lstStyle/>
                    <a:p>
                      <a:r>
                        <a:rPr lang="en-US" dirty="0"/>
                        <a:t>COMPUTERS &amp; INDUSTRIAL ENGINEERING</a:t>
                      </a:r>
                    </a:p>
                    <a:p>
                      <a:endParaRPr lang="en-US" dirty="0"/>
                    </a:p>
                  </a:txBody>
                  <a:tcPr/>
                </a:tc>
                <a:tc>
                  <a:txBody>
                    <a:bodyPr/>
                    <a:lstStyle/>
                    <a:p>
                      <a:r>
                        <a:rPr lang="en-US" dirty="0"/>
                        <a:t>Science Citation Index Expanded</a:t>
                      </a:r>
                    </a:p>
                  </a:txBody>
                  <a:tcPr/>
                </a:tc>
                <a:extLst>
                  <a:ext uri="{0D108BD9-81ED-4DB2-BD59-A6C34878D82A}">
                    <a16:rowId xmlns:a16="http://schemas.microsoft.com/office/drawing/2014/main" val="635334599"/>
                  </a:ext>
                </a:extLst>
              </a:tr>
            </a:tbl>
          </a:graphicData>
        </a:graphic>
      </p:graphicFrame>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6871" y="-4"/>
            <a:ext cx="6635599" cy="6035039"/>
          </a:xfrm>
          <a:prstGeom prst="rect">
            <a:avLst/>
          </a:prstGeom>
        </p:spPr>
      </p:pic>
      <p:graphicFrame>
        <p:nvGraphicFramePr>
          <p:cNvPr id="2" name="Table 3">
            <a:extLst>
              <a:ext uri="{FF2B5EF4-FFF2-40B4-BE49-F238E27FC236}">
                <a16:creationId xmlns:a16="http://schemas.microsoft.com/office/drawing/2014/main" id="{6A371078-11E3-477C-7A3A-B735F0D68568}"/>
              </a:ext>
            </a:extLst>
          </p:cNvPr>
          <p:cNvGraphicFramePr>
            <a:graphicFrameLocks noGrp="1"/>
          </p:cNvGraphicFramePr>
          <p:nvPr>
            <p:extLst>
              <p:ext uri="{D42A27DB-BD31-4B8C-83A1-F6EECF244321}">
                <p14:modId xmlns:p14="http://schemas.microsoft.com/office/powerpoint/2010/main" val="2445867568"/>
              </p:ext>
            </p:extLst>
          </p:nvPr>
        </p:nvGraphicFramePr>
        <p:xfrm>
          <a:off x="157427" y="797882"/>
          <a:ext cx="5559446" cy="5079345"/>
        </p:xfrm>
        <a:graphic>
          <a:graphicData uri="http://schemas.openxmlformats.org/drawingml/2006/table">
            <a:tbl>
              <a:tblPr firstRow="1" bandRow="1">
                <a:tableStyleId>{5C22544A-7EE6-4342-B048-85BDC9FD1C3A}</a:tableStyleId>
              </a:tblPr>
              <a:tblGrid>
                <a:gridCol w="1268360">
                  <a:extLst>
                    <a:ext uri="{9D8B030D-6E8A-4147-A177-3AD203B41FA5}">
                      <a16:colId xmlns:a16="http://schemas.microsoft.com/office/drawing/2014/main" val="2408991932"/>
                    </a:ext>
                  </a:extLst>
                </a:gridCol>
                <a:gridCol w="4291086">
                  <a:extLst>
                    <a:ext uri="{9D8B030D-6E8A-4147-A177-3AD203B41FA5}">
                      <a16:colId xmlns:a16="http://schemas.microsoft.com/office/drawing/2014/main" val="2003379760"/>
                    </a:ext>
                  </a:extLst>
                </a:gridCol>
              </a:tblGrid>
              <a:tr h="1205435">
                <a:tc>
                  <a:txBody>
                    <a:bodyPr/>
                    <a:lstStyle/>
                    <a:p>
                      <a:r>
                        <a:rPr lang="tr-TR" dirty="0"/>
                        <a:t>Time</a:t>
                      </a:r>
                    </a:p>
                    <a:p>
                      <a:endParaRPr lang="en-US" dirty="0"/>
                    </a:p>
                  </a:txBody>
                  <a:tcPr/>
                </a:tc>
                <a:tc>
                  <a:txBody>
                    <a:bodyPr/>
                    <a:lstStyle/>
                    <a:p>
                      <a:r>
                        <a:rPr lang="en-US" dirty="0"/>
                        <a:t>The average time spent by students on social media is around 2.21 hours. The minimum and maximum time values are 1 and 5, respectively</a:t>
                      </a:r>
                      <a:r>
                        <a:rPr lang="tr-TR" dirty="0"/>
                        <a:t>.</a:t>
                      </a:r>
                      <a:endParaRPr lang="en-US" dirty="0"/>
                    </a:p>
                  </a:txBody>
                  <a:tcPr/>
                </a:tc>
                <a:extLst>
                  <a:ext uri="{0D108BD9-81ED-4DB2-BD59-A6C34878D82A}">
                    <a16:rowId xmlns:a16="http://schemas.microsoft.com/office/drawing/2014/main" val="422881608"/>
                  </a:ext>
                </a:extLst>
              </a:tr>
              <a:tr h="1205435">
                <a:tc>
                  <a:txBody>
                    <a:bodyPr/>
                    <a:lstStyle/>
                    <a:p>
                      <a:r>
                        <a:rPr lang="tr-TR" dirty="0" err="1"/>
                        <a:t>Platforms</a:t>
                      </a:r>
                      <a:endParaRPr lang="tr-TR" dirty="0"/>
                    </a:p>
                    <a:p>
                      <a:endParaRPr lang="en-US" dirty="0"/>
                    </a:p>
                  </a:txBody>
                  <a:tcPr/>
                </a:tc>
                <a:tc>
                  <a:txBody>
                    <a:bodyPr/>
                    <a:lstStyle/>
                    <a:p>
                      <a:r>
                        <a:rPr lang="en-US" dirty="0"/>
                        <a:t>On average, students belong to around 3.49 social media platforms. The minimum and maximum values are 1 and 5, respectively.</a:t>
                      </a:r>
                    </a:p>
                  </a:txBody>
                  <a:tcPr/>
                </a:tc>
                <a:extLst>
                  <a:ext uri="{0D108BD9-81ED-4DB2-BD59-A6C34878D82A}">
                    <a16:rowId xmlns:a16="http://schemas.microsoft.com/office/drawing/2014/main" val="999413523"/>
                  </a:ext>
                </a:extLst>
              </a:tr>
              <a:tr h="1205435">
                <a:tc>
                  <a:txBody>
                    <a:bodyPr/>
                    <a:lstStyle/>
                    <a:p>
                      <a:r>
                        <a:rPr lang="tr-TR" dirty="0" err="1"/>
                        <a:t>Friends</a:t>
                      </a:r>
                      <a:endParaRPr lang="en-US" dirty="0"/>
                    </a:p>
                  </a:txBody>
                  <a:tcPr/>
                </a:tc>
                <a:tc>
                  <a:txBody>
                    <a:bodyPr/>
                    <a:lstStyle/>
                    <a:p>
                      <a:r>
                        <a:rPr lang="en-US" dirty="0"/>
                        <a:t>The mean number of friends on social media is approximately 1831.19. The minimum and maximum values are 1000 and 4000, respectively.</a:t>
                      </a:r>
                      <a:endParaRPr lang="tr-TR" dirty="0"/>
                    </a:p>
                    <a:p>
                      <a:endParaRPr lang="en-US" dirty="0"/>
                    </a:p>
                  </a:txBody>
                  <a:tcPr/>
                </a:tc>
                <a:extLst>
                  <a:ext uri="{0D108BD9-81ED-4DB2-BD59-A6C34878D82A}">
                    <a16:rowId xmlns:a16="http://schemas.microsoft.com/office/drawing/2014/main" val="2641000747"/>
                  </a:ext>
                </a:extLst>
              </a:tr>
              <a:tr h="1205435">
                <a:tc>
                  <a:txBody>
                    <a:bodyPr/>
                    <a:lstStyle/>
                    <a:p>
                      <a:r>
                        <a:rPr lang="tr-TR" dirty="0" err="1"/>
                        <a:t>Groups</a:t>
                      </a:r>
                      <a:endParaRPr lang="en-US" dirty="0"/>
                    </a:p>
                  </a:txBody>
                  <a:tcPr/>
                </a:tc>
                <a:tc>
                  <a:txBody>
                    <a:bodyPr/>
                    <a:lstStyle/>
                    <a:p>
                      <a:r>
                        <a:rPr lang="en-US" dirty="0"/>
                        <a:t>On average, students belong to around 3.63 social media groups. The minimum and maximum values are </a:t>
                      </a:r>
                      <a:r>
                        <a:rPr lang="tr-TR" dirty="0"/>
                        <a:t>1</a:t>
                      </a:r>
                      <a:r>
                        <a:rPr lang="en-US" dirty="0"/>
                        <a:t> and 6, respectively.</a:t>
                      </a:r>
                    </a:p>
                  </a:txBody>
                  <a:tcPr/>
                </a:tc>
                <a:extLst>
                  <a:ext uri="{0D108BD9-81ED-4DB2-BD59-A6C34878D82A}">
                    <a16:rowId xmlns:a16="http://schemas.microsoft.com/office/drawing/2014/main" val="386980494"/>
                  </a:ext>
                </a:extLst>
              </a:tr>
            </a:tbl>
          </a:graphicData>
        </a:graphic>
      </p:graphicFrame>
    </p:spTree>
    <p:extLst>
      <p:ext uri="{BB962C8B-B14F-4D97-AF65-F5344CB8AC3E}">
        <p14:creationId xmlns:p14="http://schemas.microsoft.com/office/powerpoint/2010/main" val="762506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Isosceles Triangle 1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 name="Content Placeholder 7">
            <a:extLst>
              <a:ext uri="{FF2B5EF4-FFF2-40B4-BE49-F238E27FC236}">
                <a16:creationId xmlns:a16="http://schemas.microsoft.com/office/drawing/2014/main" id="{E1F21B79-D6AB-4F3D-990C-3298E9500D04}"/>
              </a:ext>
            </a:extLst>
          </p:cNvPr>
          <p:cNvSpPr>
            <a:spLocks noGrp="1"/>
          </p:cNvSpPr>
          <p:nvPr>
            <p:ph idx="1"/>
          </p:nvPr>
        </p:nvSpPr>
        <p:spPr>
          <a:xfrm>
            <a:off x="-12430" y="54460"/>
            <a:ext cx="6039603" cy="4547037"/>
          </a:xfrm>
        </p:spPr>
        <p:txBody>
          <a:bodyPr>
            <a:normAutofit/>
          </a:bodyPr>
          <a:lstStyle/>
          <a:p>
            <a:pPr marL="0" marR="0" indent="0">
              <a:lnSpc>
                <a:spcPct val="107000"/>
              </a:lnSpc>
              <a:spcBef>
                <a:spcPts val="0"/>
              </a:spcBef>
              <a:spcAft>
                <a:spcPts val="800"/>
              </a:spcAft>
              <a:buNone/>
            </a:pPr>
            <a:r>
              <a:rPr lang="tr-TR" sz="2800" b="1"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rPr>
              <a:t>                   DATA DESCRIBE</a:t>
            </a:r>
          </a:p>
          <a:p>
            <a:pPr marL="0" marR="0" indent="0">
              <a:lnSpc>
                <a:spcPct val="107000"/>
              </a:lnSpc>
              <a:spcBef>
                <a:spcPts val="0"/>
              </a:spcBef>
              <a:spcAft>
                <a:spcPts val="800"/>
              </a:spcAft>
              <a:buNone/>
            </a:pPr>
            <a:endParaRPr lang="tr-TR"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tr-TR" dirty="0">
              <a:solidFill>
                <a:schemeClr val="accent6">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endParaRPr lang="en-US" sz="1800" dirty="0">
              <a:solidFill>
                <a:schemeClr val="accent6">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Isosceles Triangle 1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graphicFrame>
        <p:nvGraphicFramePr>
          <p:cNvPr id="3" name="Table 3">
            <a:extLst>
              <a:ext uri="{FF2B5EF4-FFF2-40B4-BE49-F238E27FC236}">
                <a16:creationId xmlns:a16="http://schemas.microsoft.com/office/drawing/2014/main" id="{B0837493-963B-73AA-5F74-4E03A9ECF1B9}"/>
              </a:ext>
            </a:extLst>
          </p:cNvPr>
          <p:cNvGraphicFramePr>
            <a:graphicFrameLocks noGrp="1"/>
          </p:cNvGraphicFramePr>
          <p:nvPr/>
        </p:nvGraphicFramePr>
        <p:xfrm>
          <a:off x="5716873" y="0"/>
          <a:ext cx="6632552" cy="6035040"/>
        </p:xfrm>
        <a:graphic>
          <a:graphicData uri="http://schemas.openxmlformats.org/drawingml/2006/table">
            <a:tbl>
              <a:tblPr firstRow="1" bandRow="1">
                <a:tableStyleId>{5C22544A-7EE6-4342-B048-85BDC9FD1C3A}</a:tableStyleId>
              </a:tblPr>
              <a:tblGrid>
                <a:gridCol w="2489950">
                  <a:extLst>
                    <a:ext uri="{9D8B030D-6E8A-4147-A177-3AD203B41FA5}">
                      <a16:colId xmlns:a16="http://schemas.microsoft.com/office/drawing/2014/main" val="3030830275"/>
                    </a:ext>
                  </a:extLst>
                </a:gridCol>
                <a:gridCol w="4142602">
                  <a:extLst>
                    <a:ext uri="{9D8B030D-6E8A-4147-A177-3AD203B41FA5}">
                      <a16:colId xmlns:a16="http://schemas.microsoft.com/office/drawing/2014/main" val="601154181"/>
                    </a:ext>
                  </a:extLst>
                </a:gridCol>
              </a:tblGrid>
              <a:tr h="5663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dirty="0"/>
                        <a:t>Name of </a:t>
                      </a:r>
                      <a:r>
                        <a:rPr lang="tr-TR" dirty="0" err="1"/>
                        <a:t>Journals</a:t>
                      </a:r>
                      <a:endParaRPr lang="en-US" dirty="0"/>
                    </a:p>
                    <a:p>
                      <a:endParaRPr lang="en-US" dirty="0"/>
                    </a:p>
                  </a:txBody>
                  <a:tcPr/>
                </a:tc>
                <a:tc>
                  <a:txBody>
                    <a:bodyPr/>
                    <a:lstStyle/>
                    <a:p>
                      <a:r>
                        <a:rPr lang="en-US" dirty="0"/>
                        <a:t>Web of Science Core Collection</a:t>
                      </a:r>
                    </a:p>
                  </a:txBody>
                  <a:tcPr/>
                </a:tc>
                <a:extLst>
                  <a:ext uri="{0D108BD9-81ED-4DB2-BD59-A6C34878D82A}">
                    <a16:rowId xmlns:a16="http://schemas.microsoft.com/office/drawing/2014/main" val="3974959491"/>
                  </a:ext>
                </a:extLst>
              </a:tr>
              <a:tr h="566378">
                <a:tc>
                  <a:txBody>
                    <a:bodyPr/>
                    <a:lstStyle/>
                    <a:p>
                      <a:r>
                        <a:rPr lang="en-US" dirty="0"/>
                        <a:t>Computers &amp; Operations Research</a:t>
                      </a:r>
                    </a:p>
                  </a:txBody>
                  <a:tcPr/>
                </a:tc>
                <a:tc>
                  <a:txBody>
                    <a:bodyPr/>
                    <a:lstStyle/>
                    <a:p>
                      <a:r>
                        <a:rPr lang="en-US" dirty="0"/>
                        <a:t>Science Citation Index Expanded</a:t>
                      </a:r>
                    </a:p>
                  </a:txBody>
                  <a:tcPr/>
                </a:tc>
                <a:extLst>
                  <a:ext uri="{0D108BD9-81ED-4DB2-BD59-A6C34878D82A}">
                    <a16:rowId xmlns:a16="http://schemas.microsoft.com/office/drawing/2014/main" val="1648690715"/>
                  </a:ext>
                </a:extLst>
              </a:tr>
              <a:tr h="809112">
                <a:tc>
                  <a:txBody>
                    <a:bodyPr/>
                    <a:lstStyle/>
                    <a:p>
                      <a:r>
                        <a:rPr lang="en-US" dirty="0"/>
                        <a:t>European Journal of Operational Research</a:t>
                      </a:r>
                    </a:p>
                    <a:p>
                      <a:endParaRPr lang="en-US" dirty="0"/>
                    </a:p>
                  </a:txBody>
                  <a:tcPr/>
                </a:tc>
                <a:tc>
                  <a:txBody>
                    <a:bodyPr/>
                    <a:lstStyle/>
                    <a:p>
                      <a:r>
                        <a:rPr lang="en-US" dirty="0"/>
                        <a:t>Science Citation Index Expanded</a:t>
                      </a:r>
                    </a:p>
                  </a:txBody>
                  <a:tcPr/>
                </a:tc>
                <a:extLst>
                  <a:ext uri="{0D108BD9-81ED-4DB2-BD59-A6C34878D82A}">
                    <a16:rowId xmlns:a16="http://schemas.microsoft.com/office/drawing/2014/main" val="4074645896"/>
                  </a:ext>
                </a:extLst>
              </a:tr>
              <a:tr h="809112">
                <a:tc>
                  <a:txBody>
                    <a:bodyPr/>
                    <a:lstStyle/>
                    <a:p>
                      <a:r>
                        <a:rPr lang="en-US" dirty="0"/>
                        <a:t>IEEE Transactions on Cybernetics</a:t>
                      </a:r>
                    </a:p>
                    <a:p>
                      <a:endParaRPr lang="en-US" dirty="0"/>
                    </a:p>
                  </a:txBody>
                  <a:tcPr/>
                </a:tc>
                <a:tc>
                  <a:txBody>
                    <a:bodyPr/>
                    <a:lstStyle/>
                    <a:p>
                      <a:r>
                        <a:rPr lang="en-US" dirty="0"/>
                        <a:t>Science Citation Index Expanded</a:t>
                      </a:r>
                    </a:p>
                    <a:p>
                      <a:endParaRPr lang="en-US" dirty="0"/>
                    </a:p>
                  </a:txBody>
                  <a:tcPr/>
                </a:tc>
                <a:extLst>
                  <a:ext uri="{0D108BD9-81ED-4DB2-BD59-A6C34878D82A}">
                    <a16:rowId xmlns:a16="http://schemas.microsoft.com/office/drawing/2014/main" val="3227433993"/>
                  </a:ext>
                </a:extLst>
              </a:tr>
              <a:tr h="1537312">
                <a:tc>
                  <a:txBody>
                    <a:bodyPr/>
                    <a:lstStyle/>
                    <a:p>
                      <a:r>
                        <a:rPr lang="en-US" dirty="0"/>
                        <a:t>JOURNAL OF KING SAUD UNIVERSITY-COMPUTER AND INFORMATION SCIENCES</a:t>
                      </a:r>
                    </a:p>
                    <a:p>
                      <a:endParaRPr lang="en-US" dirty="0"/>
                    </a:p>
                  </a:txBody>
                  <a:tcPr/>
                </a:tc>
                <a:tc>
                  <a:txBody>
                    <a:bodyPr/>
                    <a:lstStyle/>
                    <a:p>
                      <a:r>
                        <a:rPr lang="en-US" dirty="0"/>
                        <a:t>Science Citation Index Expanded</a:t>
                      </a:r>
                    </a:p>
                  </a:txBody>
                  <a:tcPr/>
                </a:tc>
                <a:extLst>
                  <a:ext uri="{0D108BD9-81ED-4DB2-BD59-A6C34878D82A}">
                    <a16:rowId xmlns:a16="http://schemas.microsoft.com/office/drawing/2014/main" val="4294281023"/>
                  </a:ext>
                </a:extLst>
              </a:tr>
              <a:tr h="1051845">
                <a:tc>
                  <a:txBody>
                    <a:bodyPr/>
                    <a:lstStyle/>
                    <a:p>
                      <a:r>
                        <a:rPr lang="en-US" dirty="0"/>
                        <a:t>COMPUTERS &amp; INDUSTRIAL ENGINEERING</a:t>
                      </a:r>
                    </a:p>
                    <a:p>
                      <a:endParaRPr lang="en-US" dirty="0"/>
                    </a:p>
                  </a:txBody>
                  <a:tcPr/>
                </a:tc>
                <a:tc>
                  <a:txBody>
                    <a:bodyPr/>
                    <a:lstStyle/>
                    <a:p>
                      <a:r>
                        <a:rPr lang="en-US" dirty="0"/>
                        <a:t>Science Citation Index Expanded</a:t>
                      </a:r>
                    </a:p>
                  </a:txBody>
                  <a:tcPr/>
                </a:tc>
                <a:extLst>
                  <a:ext uri="{0D108BD9-81ED-4DB2-BD59-A6C34878D82A}">
                    <a16:rowId xmlns:a16="http://schemas.microsoft.com/office/drawing/2014/main" val="635334599"/>
                  </a:ext>
                </a:extLst>
              </a:tr>
            </a:tbl>
          </a:graphicData>
        </a:graphic>
      </p:graphicFrame>
      <p:pic>
        <p:nvPicPr>
          <p:cNvPr id="6" name="Picture 5">
            <a:extLst>
              <a:ext uri="{FF2B5EF4-FFF2-40B4-BE49-F238E27FC236}">
                <a16:creationId xmlns:a16="http://schemas.microsoft.com/office/drawing/2014/main" id="{A7FD81D4-5C4E-870C-77E6-B68E3F45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6871" y="-4"/>
            <a:ext cx="6635599" cy="6035039"/>
          </a:xfrm>
          <a:prstGeom prst="rect">
            <a:avLst/>
          </a:prstGeom>
        </p:spPr>
      </p:pic>
      <p:graphicFrame>
        <p:nvGraphicFramePr>
          <p:cNvPr id="2" name="Table 3">
            <a:extLst>
              <a:ext uri="{FF2B5EF4-FFF2-40B4-BE49-F238E27FC236}">
                <a16:creationId xmlns:a16="http://schemas.microsoft.com/office/drawing/2014/main" id="{6A371078-11E3-477C-7A3A-B735F0D68568}"/>
              </a:ext>
            </a:extLst>
          </p:cNvPr>
          <p:cNvGraphicFramePr>
            <a:graphicFrameLocks noGrp="1"/>
          </p:cNvGraphicFramePr>
          <p:nvPr>
            <p:extLst>
              <p:ext uri="{D42A27DB-BD31-4B8C-83A1-F6EECF244321}">
                <p14:modId xmlns:p14="http://schemas.microsoft.com/office/powerpoint/2010/main" val="2684578092"/>
              </p:ext>
            </p:extLst>
          </p:nvPr>
        </p:nvGraphicFramePr>
        <p:xfrm>
          <a:off x="157427" y="797882"/>
          <a:ext cx="5559446" cy="4993318"/>
        </p:xfrm>
        <a:graphic>
          <a:graphicData uri="http://schemas.openxmlformats.org/drawingml/2006/table">
            <a:tbl>
              <a:tblPr firstRow="1" bandRow="1">
                <a:tableStyleId>{5C22544A-7EE6-4342-B048-85BDC9FD1C3A}</a:tableStyleId>
              </a:tblPr>
              <a:tblGrid>
                <a:gridCol w="1622212">
                  <a:extLst>
                    <a:ext uri="{9D8B030D-6E8A-4147-A177-3AD203B41FA5}">
                      <a16:colId xmlns:a16="http://schemas.microsoft.com/office/drawing/2014/main" val="2408991932"/>
                    </a:ext>
                  </a:extLst>
                </a:gridCol>
                <a:gridCol w="3937234">
                  <a:extLst>
                    <a:ext uri="{9D8B030D-6E8A-4147-A177-3AD203B41FA5}">
                      <a16:colId xmlns:a16="http://schemas.microsoft.com/office/drawing/2014/main" val="2003379760"/>
                    </a:ext>
                  </a:extLst>
                </a:gridCol>
              </a:tblGrid>
              <a:tr h="2737677">
                <a:tc>
                  <a:txBody>
                    <a:bodyPr/>
                    <a:lstStyle/>
                    <a:p>
                      <a:r>
                        <a:rPr lang="tr-TR" dirty="0"/>
                        <a:t>Notification</a:t>
                      </a:r>
                    </a:p>
                    <a:p>
                      <a:endParaRPr lang="en-US" dirty="0"/>
                    </a:p>
                  </a:txBody>
                  <a:tcPr/>
                </a:tc>
                <a:tc>
                  <a:txBody>
                    <a:bodyPr/>
                    <a:lstStyle/>
                    <a:p>
                      <a:r>
                        <a:rPr lang="en-US" dirty="0"/>
                        <a:t>The mean number of daily notification checks is approximately 14.29. The minimum and maximum values are 5 and 50, respectively.</a:t>
                      </a:r>
                    </a:p>
                  </a:txBody>
                  <a:tcPr/>
                </a:tc>
                <a:extLst>
                  <a:ext uri="{0D108BD9-81ED-4DB2-BD59-A6C34878D82A}">
                    <a16:rowId xmlns:a16="http://schemas.microsoft.com/office/drawing/2014/main" val="422881608"/>
                  </a:ext>
                </a:extLst>
              </a:tr>
              <a:tr h="2255641">
                <a:tc>
                  <a:txBody>
                    <a:bodyPr/>
                    <a:lstStyle/>
                    <a:p>
                      <a:r>
                        <a:rPr lang="tr-TR" dirty="0"/>
                        <a:t>GPA</a:t>
                      </a:r>
                    </a:p>
                    <a:p>
                      <a:endParaRPr lang="en-US" dirty="0"/>
                    </a:p>
                  </a:txBody>
                  <a:tcPr/>
                </a:tc>
                <a:tc>
                  <a:txBody>
                    <a:bodyPr/>
                    <a:lstStyle/>
                    <a:p>
                      <a:r>
                        <a:rPr lang="en-US" dirty="0"/>
                        <a:t>The average grade point average is around 2.84. The minimum and maximum values are 1.2 and 3.8, respectively.</a:t>
                      </a:r>
                    </a:p>
                  </a:txBody>
                  <a:tcPr/>
                </a:tc>
                <a:extLst>
                  <a:ext uri="{0D108BD9-81ED-4DB2-BD59-A6C34878D82A}">
                    <a16:rowId xmlns:a16="http://schemas.microsoft.com/office/drawing/2014/main" val="999413523"/>
                  </a:ext>
                </a:extLst>
              </a:tr>
            </a:tbl>
          </a:graphicData>
        </a:graphic>
      </p:graphicFrame>
    </p:spTree>
    <p:extLst>
      <p:ext uri="{BB962C8B-B14F-4D97-AF65-F5344CB8AC3E}">
        <p14:creationId xmlns:p14="http://schemas.microsoft.com/office/powerpoint/2010/main" val="2267169210"/>
      </p:ext>
    </p:extLst>
  </p:cSld>
  <p:clrMapOvr>
    <a:masterClrMapping/>
  </p:clrMapOvr>
</p:sld>
</file>

<file path=ppt/theme/theme1.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16079</TotalTime>
  <Words>3504</Words>
  <Application>Microsoft Macintosh PowerPoint</Application>
  <PresentationFormat>Widescreen</PresentationFormat>
  <Paragraphs>307</Paragraphs>
  <Slides>42</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Söhne</vt:lpstr>
      <vt:lpstr>Times New Roman</vt:lpstr>
      <vt:lpstr>Trebuchet MS</vt:lpstr>
      <vt:lpstr>Wingdings</vt:lpstr>
      <vt:lpstr>Wingdings 3</vt:lpstr>
      <vt:lpstr>Facet</vt:lpstr>
      <vt:lpstr>       Presented by: Alamou Shola Mouhsine DAOUDA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FATEN MOHAMMED ALJARAH  / 4A</dc:title>
  <dc:creator>faten aljarah</dc:creator>
  <cp:lastModifiedBy>MOUHSINE DAOUDA</cp:lastModifiedBy>
  <cp:revision>62</cp:revision>
  <dcterms:created xsi:type="dcterms:W3CDTF">2021-06-01T15:05:02Z</dcterms:created>
  <dcterms:modified xsi:type="dcterms:W3CDTF">2023-11-27T00:03:38Z</dcterms:modified>
</cp:coreProperties>
</file>